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78" r:id="rId3"/>
    <p:sldId id="259" r:id="rId4"/>
    <p:sldId id="258" r:id="rId5"/>
    <p:sldId id="266" r:id="rId6"/>
    <p:sldId id="261" r:id="rId7"/>
    <p:sldId id="265" r:id="rId8"/>
    <p:sldId id="281" r:id="rId9"/>
    <p:sldId id="282" r:id="rId10"/>
    <p:sldId id="277" r:id="rId11"/>
    <p:sldId id="276" r:id="rId12"/>
    <p:sldId id="294" r:id="rId13"/>
    <p:sldId id="283" r:id="rId14"/>
    <p:sldId id="284" r:id="rId15"/>
    <p:sldId id="286" r:id="rId16"/>
    <p:sldId id="287" r:id="rId17"/>
    <p:sldId id="263" r:id="rId18"/>
    <p:sldId id="267" r:id="rId19"/>
    <p:sldId id="269" r:id="rId20"/>
    <p:sldId id="275" r:id="rId21"/>
    <p:sldId id="273" r:id="rId22"/>
    <p:sldId id="264" r:id="rId23"/>
    <p:sldId id="288" r:id="rId24"/>
    <p:sldId id="296" r:id="rId25"/>
    <p:sldId id="297" r:id="rId26"/>
    <p:sldId id="289" r:id="rId27"/>
    <p:sldId id="295" r:id="rId28"/>
    <p:sldId id="298" r:id="rId29"/>
    <p:sldId id="291" r:id="rId30"/>
    <p:sldId id="292" r:id="rId31"/>
    <p:sldId id="293" r:id="rId32"/>
    <p:sldId id="300" r:id="rId33"/>
    <p:sldId id="29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18" autoAdjust="0"/>
    <p:restoredTop sz="93061"/>
  </p:normalViewPr>
  <p:slideViewPr>
    <p:cSldViewPr snapToGrid="0">
      <p:cViewPr varScale="1">
        <p:scale>
          <a:sx n="78" d="100"/>
          <a:sy n="78" d="100"/>
        </p:scale>
        <p:origin x="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Relationship Id="rId4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AA672-5365-6C4C-AEF6-B94D8DBACFA4}" type="datetimeFigureOut">
              <a:rPr lang="en-US" smtClean="0"/>
              <a:t>12/3/17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C2DEA-B467-284B-90D2-1303C4D3C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88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2DEA-B467-284B-90D2-1303C4D3C3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51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26843-E62A-884F-BB96-23316B0B3B08}" type="datetime1">
              <a:rPr lang="en-SG" smtClean="0"/>
              <a:t>3/12/17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471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51D9-A337-2A47-AA40-391A415CA47E}" type="datetime1">
              <a:rPr lang="en-SG" smtClean="0"/>
              <a:t>3/12/17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8441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984F1-33CB-F945-8F0D-4F3D815241B8}" type="datetime1">
              <a:rPr lang="en-SG" smtClean="0"/>
              <a:t>3/12/17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688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04E4-9EB9-864A-9884-9B252CEE0914}" type="datetime1">
              <a:rPr lang="en-SG" smtClean="0"/>
              <a:t>3/12/17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198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3FBA-5AC4-E248-8BA7-9EE20D7B25B2}" type="datetime1">
              <a:rPr lang="en-SG" smtClean="0"/>
              <a:t>3/12/17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285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68D-BE85-0844-AA82-960E02A442E4}" type="datetime1">
              <a:rPr lang="en-SG" smtClean="0"/>
              <a:t>3/12/17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9938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07294-A0FC-FF45-A697-68BF5B4AA371}" type="datetime1">
              <a:rPr lang="en-SG" smtClean="0"/>
              <a:t>3/12/17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343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E15A2-6BBF-1A42-8601-3BEF5B8E2555}" type="datetime1">
              <a:rPr lang="en-SG" smtClean="0"/>
              <a:t>3/12/17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898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2AD21-0ED1-9740-9BAA-D6BE3E24D0D9}" type="datetime1">
              <a:rPr lang="en-SG" smtClean="0"/>
              <a:t>3/12/17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507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5F84-B4AD-5141-B7D0-C18E3A18619A}" type="datetime1">
              <a:rPr lang="en-SG" smtClean="0"/>
              <a:t>3/12/17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682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A862-8B7D-B148-9011-8DEACDA7AAEF}" type="datetime1">
              <a:rPr lang="en-SG" smtClean="0"/>
              <a:t>3/12/17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763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8549A-0F64-E742-B4B6-2F6EA0171A60}" type="datetime1">
              <a:rPr lang="en-SG" smtClean="0"/>
              <a:t>3/12/17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218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ble-localiser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yeokm1@gmail.com)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reSwift/CSwiftBluetoothLinux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pple/swift-package-manager.gi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uraimo.com/2017/09/06/A-small-update-on-Swift-for-raspberry-pi-zero-1-2-3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jp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ureSwift/BluetoothLinu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ckoverflow.com/questions/20416218/understanding-ibeacon-distancing/20434019#20434019" TargetMode="External"/><Relationship Id="rId3" Type="http://schemas.openxmlformats.org/officeDocument/2006/relationships/image" Target="../media/image1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Trilateration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5.pn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IBM-Swift/BlueSocke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IBM-Swift/BlueSocke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1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4.jp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nout.xyz/pinout/unicorn_hat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eokm1@gmail.com)" TargetMode="External"/><Relationship Id="rId3" Type="http://schemas.openxmlformats.org/officeDocument/2006/relationships/hyperlink" Target="https://github.com/yeokm1/ble-localis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11.jp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9.jpg"/><Relationship Id="rId5" Type="http://schemas.openxmlformats.org/officeDocument/2006/relationships/image" Target="../media/image11.jp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5143" y="158639"/>
            <a:ext cx="9938657" cy="902063"/>
          </a:xfrm>
        </p:spPr>
        <p:txBody>
          <a:bodyPr>
            <a:noAutofit/>
          </a:bodyPr>
          <a:lstStyle/>
          <a:p>
            <a:r>
              <a:rPr lang="en-US" dirty="0"/>
              <a:t>BLE </a:t>
            </a:r>
            <a:r>
              <a:rPr lang="en-US" dirty="0" err="1" smtClean="0"/>
              <a:t>Localiser</a:t>
            </a:r>
            <a:r>
              <a:rPr lang="en-US" dirty="0" smtClean="0"/>
              <a:t> (Full)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30470" y="5338583"/>
            <a:ext cx="42648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iOS Dev Scout (5 Dec 2017)</a:t>
            </a:r>
          </a:p>
          <a:p>
            <a:r>
              <a:rPr lang="en-SG" dirty="0"/>
              <a:t>iOS </a:t>
            </a:r>
            <a:r>
              <a:rPr lang="en-SG" dirty="0" err="1"/>
              <a:t>Conf</a:t>
            </a:r>
            <a:r>
              <a:rPr lang="en-SG" dirty="0"/>
              <a:t> SG (19-20 Oct 2017)</a:t>
            </a:r>
          </a:p>
          <a:p>
            <a:r>
              <a:rPr lang="en-SG" dirty="0"/>
              <a:t>By: Yeo Kheng Meng (</a:t>
            </a:r>
            <a:r>
              <a:rPr lang="en-SG" dirty="0">
                <a:hlinkClick r:id="rId2"/>
              </a:rPr>
              <a:t>yeokm1@gmail.com)</a:t>
            </a:r>
            <a:r>
              <a:rPr lang="en-SG" dirty="0"/>
              <a:t> </a:t>
            </a:r>
          </a:p>
          <a:p>
            <a:r>
              <a:rPr lang="en-SG" dirty="0">
                <a:hlinkClick r:id="rId3"/>
              </a:rPr>
              <a:t>https://github.com/yeokm1/ble-localiser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14DB-F3E5-8D4A-A848-656B5DE78AA5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7F96DD3-CBC3-4CBA-9698-9D6758962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47" y="1121704"/>
            <a:ext cx="6531150" cy="42657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104831A-532C-4ECC-AF21-A295BD2FC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" y="434084"/>
            <a:ext cx="3303403" cy="6287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5229F12-CAC8-4B6F-8E38-8A016983C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175" y="3544984"/>
            <a:ext cx="4235321" cy="317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9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516" y="364540"/>
            <a:ext cx="10515600" cy="1325563"/>
          </a:xfrm>
        </p:spPr>
        <p:txBody>
          <a:bodyPr/>
          <a:lstStyle/>
          <a:p>
            <a:r>
              <a:rPr lang="en-US" dirty="0"/>
              <a:t>Cross compile ARM Swift apps on your Mac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387" y="184785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Supports only up to Swift 3.0.2</a:t>
            </a:r>
          </a:p>
          <a:p>
            <a:endParaRPr lang="en-US" dirty="0"/>
          </a:p>
          <a:p>
            <a:r>
              <a:rPr lang="en-US" dirty="0"/>
              <a:t>Build the Swift Package Manager that supports Swift 3.0.2</a:t>
            </a:r>
          </a:p>
          <a:p>
            <a:pPr lvl="1"/>
            <a:r>
              <a:rPr lang="en-US" dirty="0"/>
              <a:t>Checkout the 30 April 2017 commit:</a:t>
            </a:r>
          </a:p>
          <a:p>
            <a:pPr lvl="1"/>
            <a:r>
              <a:rPr lang="en-SG" dirty="0"/>
              <a:t>git clone </a:t>
            </a:r>
            <a:r>
              <a:rPr lang="en-SG" dirty="0">
                <a:hlinkClick r:id="rId2"/>
              </a:rPr>
              <a:t>https://github.com/apple/swift-package-manager.git</a:t>
            </a:r>
            <a:endParaRPr lang="en-SG" dirty="0"/>
          </a:p>
          <a:p>
            <a:pPr lvl="1"/>
            <a:r>
              <a:rPr lang="en-SG" dirty="0"/>
              <a:t>git checkout 09a6bf19b4e31d9348d98efd9db09298da152315</a:t>
            </a:r>
          </a:p>
          <a:p>
            <a:pPr lvl="1"/>
            <a:endParaRPr lang="en-SG" dirty="0"/>
          </a:p>
          <a:p>
            <a:r>
              <a:rPr lang="en-SG" dirty="0"/>
              <a:t>Look out for libraries that require system header directory</a:t>
            </a:r>
          </a:p>
          <a:p>
            <a:pPr lvl="1"/>
            <a:r>
              <a:rPr lang="en-SG" dirty="0" err="1"/>
              <a:t>Eg</a:t>
            </a:r>
            <a:r>
              <a:rPr lang="en-SG" dirty="0"/>
              <a:t>. </a:t>
            </a:r>
            <a:r>
              <a:rPr lang="en-SG" dirty="0">
                <a:hlinkClick r:id="rId3"/>
              </a:rPr>
              <a:t>https://github.com/PureSwift/CSwiftBluetoothLinux</a:t>
            </a:r>
            <a:endParaRPr lang="en-SG" dirty="0"/>
          </a:p>
          <a:p>
            <a:pPr lvl="1"/>
            <a:r>
              <a:rPr lang="en-SG" dirty="0"/>
              <a:t>/</a:t>
            </a:r>
            <a:r>
              <a:rPr lang="en-SG" dirty="0" err="1"/>
              <a:t>usr</a:t>
            </a:r>
            <a:r>
              <a:rPr lang="en-SG" dirty="0"/>
              <a:t>/include/…</a:t>
            </a:r>
          </a:p>
          <a:p>
            <a:pPr lvl="1"/>
            <a:r>
              <a:rPr lang="en-SG" dirty="0"/>
              <a:t>Go to Recovery mode to disable System Integrity Protection (SIP)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10</a:t>
            </a:fld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22E742B-9B6A-4DF8-B0AE-777F1E2608BC}"/>
              </a:ext>
            </a:extLst>
          </p:cNvPr>
          <p:cNvSpPr/>
          <p:nvPr/>
        </p:nvSpPr>
        <p:spPr>
          <a:xfrm>
            <a:off x="10190707" y="3349690"/>
            <a:ext cx="1415033" cy="29541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C238EC6-B11A-4D4A-BD25-5D61866A9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06" y="2857919"/>
            <a:ext cx="1415034" cy="4131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68010DE-DEF8-40FE-B231-A5DC4BA46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961" y="1532356"/>
            <a:ext cx="196252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9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C38E30-8DE7-47B6-A674-E6F70073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85" y="294104"/>
            <a:ext cx="10515600" cy="1325563"/>
          </a:xfrm>
        </p:spPr>
        <p:txBody>
          <a:bodyPr/>
          <a:lstStyle/>
          <a:p>
            <a:r>
              <a:rPr lang="en-SG" dirty="0"/>
              <a:t>Swift on </a:t>
            </a:r>
            <a:r>
              <a:rPr lang="en-SG" dirty="0" err="1"/>
              <a:t>RPi</a:t>
            </a:r>
            <a:r>
              <a:rPr lang="en-SG" dirty="0"/>
              <a:t> (today)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52F790-C928-43B9-A2F9-99B33A09D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1" y="1847850"/>
            <a:ext cx="10515600" cy="4351338"/>
          </a:xfrm>
        </p:spPr>
        <p:txBody>
          <a:bodyPr/>
          <a:lstStyle/>
          <a:p>
            <a:r>
              <a:rPr lang="en-SG" dirty="0"/>
              <a:t>Raspbian now supported together with Ubuntu</a:t>
            </a:r>
          </a:p>
          <a:p>
            <a:r>
              <a:rPr lang="en-SG" dirty="0"/>
              <a:t>Swift 3.1.1 with Swift Package Manager for Raspbian</a:t>
            </a:r>
          </a:p>
          <a:p>
            <a:pPr lvl="1"/>
            <a:r>
              <a:rPr lang="en-SG" dirty="0"/>
              <a:t>September 2017</a:t>
            </a:r>
            <a:endParaRPr lang="en-SG" dirty="0">
              <a:hlinkClick r:id="rId2"/>
            </a:endParaRPr>
          </a:p>
          <a:p>
            <a:pPr lvl="1"/>
            <a:r>
              <a:rPr lang="en-SG" dirty="0">
                <a:hlinkClick r:id="rId2"/>
              </a:rPr>
              <a:t>https://www.uraimo.com/2017/09/06/A-small-update-on-Swift-for-raspberry-pi-zero-1-2-3/</a:t>
            </a:r>
            <a:endParaRPr lang="en-SG" dirty="0"/>
          </a:p>
          <a:p>
            <a:pPr lvl="1"/>
            <a:r>
              <a:rPr lang="en-SG" dirty="0" err="1"/>
              <a:t>sudo</a:t>
            </a:r>
            <a:r>
              <a:rPr lang="en-SG" dirty="0"/>
              <a:t> apt install libpython2.7 clang</a:t>
            </a:r>
          </a:p>
          <a:p>
            <a:endParaRPr lang="en-SG" dirty="0" err="1"/>
          </a:p>
          <a:p>
            <a:endParaRPr lang="en-SG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AFE9575-C241-46B6-B938-0556C331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11</a:t>
            </a:fld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D2BA62F-2297-4B47-ACB6-192B55428DE2}"/>
              </a:ext>
            </a:extLst>
          </p:cNvPr>
          <p:cNvSpPr/>
          <p:nvPr/>
        </p:nvSpPr>
        <p:spPr>
          <a:xfrm>
            <a:off x="10190707" y="3349690"/>
            <a:ext cx="1415033" cy="29541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D0E74D5-6736-41AA-B179-7F47F1467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06" y="2857919"/>
            <a:ext cx="1415034" cy="413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17B2795-54B9-4DC3-835B-E5BB9EB30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961" y="1532356"/>
            <a:ext cx="196252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Bluetooth Low Energy (BLE)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SG" dirty="0"/>
              <a:t>Introduced in Bluetooth 4.0 specification (2010)</a:t>
            </a:r>
          </a:p>
          <a:p>
            <a:r>
              <a:rPr lang="en-SG" dirty="0"/>
              <a:t>Also known as Bluetooth SMART</a:t>
            </a:r>
          </a:p>
          <a:p>
            <a:endParaRPr lang="en-SG" dirty="0"/>
          </a:p>
          <a:p>
            <a:r>
              <a:rPr lang="en-SG" dirty="0"/>
              <a:t>Traditional Bluetooth Classic</a:t>
            </a:r>
          </a:p>
          <a:p>
            <a:pPr lvl="1"/>
            <a:r>
              <a:rPr lang="en-SG" dirty="0"/>
              <a:t>Higher Speed applications: Audio, networking</a:t>
            </a:r>
          </a:p>
          <a:p>
            <a:pPr lvl="1"/>
            <a:r>
              <a:rPr lang="en-SG" dirty="0"/>
              <a:t>Needs MFI (Made for iPod/iPhone/iPad) certification</a:t>
            </a:r>
          </a:p>
          <a:p>
            <a:endParaRPr lang="en-SG" dirty="0"/>
          </a:p>
          <a:p>
            <a:r>
              <a:rPr lang="en-SG" dirty="0"/>
              <a:t>Target applications</a:t>
            </a:r>
          </a:p>
          <a:p>
            <a:pPr lvl="1"/>
            <a:r>
              <a:rPr lang="en-SG" dirty="0"/>
              <a:t>Wireless battery-powered sensors </a:t>
            </a:r>
            <a:r>
              <a:rPr lang="en-SG" dirty="0" err="1"/>
              <a:t>eg</a:t>
            </a:r>
            <a:r>
              <a:rPr lang="en-SG" dirty="0"/>
              <a:t>. heart rate, thermometer, fitness</a:t>
            </a:r>
          </a:p>
          <a:p>
            <a:pPr lvl="1"/>
            <a:r>
              <a:rPr lang="en-SG" dirty="0"/>
              <a:t>Location tracking and information serving </a:t>
            </a:r>
            <a:r>
              <a:rPr lang="en-SG" dirty="0" err="1"/>
              <a:t>eg</a:t>
            </a:r>
            <a:r>
              <a:rPr lang="en-SG" dirty="0"/>
              <a:t>. </a:t>
            </a:r>
            <a:r>
              <a:rPr lang="en-SG" dirty="0" err="1"/>
              <a:t>iBeacons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12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943" y="2261507"/>
            <a:ext cx="28860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6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24B29F-9615-4264-B984-9E82DEF8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13" y="377803"/>
            <a:ext cx="10515600" cy="1325563"/>
          </a:xfrm>
        </p:spPr>
        <p:txBody>
          <a:bodyPr/>
          <a:lstStyle/>
          <a:p>
            <a:r>
              <a:rPr lang="en-SG" dirty="0"/>
              <a:t>Bluetooth Broadcasting on </a:t>
            </a:r>
            <a:r>
              <a:rPr lang="en-SG" dirty="0" err="1"/>
              <a:t>RPi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872D4B-72EF-43F8-B242-E6931FC5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622" y="1913288"/>
            <a:ext cx="10515600" cy="4351338"/>
          </a:xfrm>
        </p:spPr>
        <p:txBody>
          <a:bodyPr>
            <a:normAutofit/>
          </a:bodyPr>
          <a:lstStyle/>
          <a:p>
            <a:r>
              <a:rPr lang="en-SG" sz="2400" strike="sngStrike" dirty="0" err="1"/>
              <a:t>CoreBluetooth</a:t>
            </a:r>
            <a:endParaRPr lang="en-SG" sz="2400" strike="sngStrike" dirty="0"/>
          </a:p>
          <a:p>
            <a:r>
              <a:rPr lang="en-SG" sz="2400" dirty="0"/>
              <a:t>Use external library </a:t>
            </a:r>
            <a:r>
              <a:rPr lang="en-SG" sz="2400" dirty="0">
                <a:hlinkClick r:id="rId2"/>
              </a:rPr>
              <a:t>https://github.com/PureSwift/BluetoothLinux</a:t>
            </a:r>
            <a:endParaRPr lang="en-SG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2BBD5F9-FCAF-4D1C-B877-1AD29EDD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13</a:t>
            </a:fld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D185044-4179-4839-A27B-53C4AD695F41}"/>
              </a:ext>
            </a:extLst>
          </p:cNvPr>
          <p:cNvSpPr/>
          <p:nvPr/>
        </p:nvSpPr>
        <p:spPr>
          <a:xfrm>
            <a:off x="10190707" y="3349690"/>
            <a:ext cx="1415033" cy="29541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4877D65-3AC5-40CB-8078-8C3C2217C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06" y="2857919"/>
            <a:ext cx="1415034" cy="413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DF0D436-7ED5-440F-828D-5F11239E3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961" y="1532356"/>
            <a:ext cx="196252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93E7877-88EA-4EE0-8FF8-47EAF9C38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241" y="3515671"/>
            <a:ext cx="1327962" cy="70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FD9A5C-29C8-47B9-ACE5-6D59AEF54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94" y="23422"/>
            <a:ext cx="10515600" cy="1325563"/>
          </a:xfrm>
        </p:spPr>
        <p:txBody>
          <a:bodyPr/>
          <a:lstStyle/>
          <a:p>
            <a:r>
              <a:rPr lang="en-SG" dirty="0"/>
              <a:t>Limitations on iOS </a:t>
            </a:r>
            <a:r>
              <a:rPr lang="en-SG" dirty="0" err="1"/>
              <a:t>CoreBluetooth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0DF1B1-24FC-42FB-8109-57506810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73" y="3563355"/>
            <a:ext cx="10515600" cy="4351338"/>
          </a:xfrm>
        </p:spPr>
        <p:txBody>
          <a:bodyPr/>
          <a:lstStyle/>
          <a:p>
            <a:r>
              <a:rPr lang="en-SG" dirty="0"/>
              <a:t>No official API to get Mac Address of advertising packet</a:t>
            </a:r>
          </a:p>
          <a:p>
            <a:r>
              <a:rPr lang="en-SG" dirty="0"/>
              <a:t>Random UUID assigned to every new device</a:t>
            </a:r>
          </a:p>
          <a:p>
            <a:r>
              <a:rPr lang="en-SG" dirty="0"/>
              <a:t>Cannot easily identify the </a:t>
            </a:r>
            <a:r>
              <a:rPr lang="en-SG" dirty="0" err="1"/>
              <a:t>RPis</a:t>
            </a:r>
            <a:r>
              <a:rPr lang="en-SG" dirty="0"/>
              <a:t> across multiple iOS devices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8E15007-A820-4B64-8325-C5406A1E2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14</a:t>
            </a:fld>
            <a:endParaRPr lang="en-SG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25F102F-8619-4476-B61C-BEF2356FA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828" y="1633154"/>
            <a:ext cx="1962523" cy="13255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CDFF916-4463-408F-9746-DD485A3F0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740" y="1943618"/>
            <a:ext cx="1327962" cy="704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38727B6-8BEB-4DD0-8A89-30DB2E05F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50" y="1490573"/>
            <a:ext cx="2429269" cy="1610724"/>
          </a:xfrm>
          <a:prstGeom prst="rect">
            <a:avLst/>
          </a:prstGeom>
        </p:spPr>
      </p:pic>
      <p:sp>
        <p:nvSpPr>
          <p:cNvPr id="22" name="Moon 21">
            <a:extLst>
              <a:ext uri="{FF2B5EF4-FFF2-40B4-BE49-F238E27FC236}">
                <a16:creationId xmlns:a16="http://schemas.microsoft.com/office/drawing/2014/main" xmlns="" id="{F003597D-6EED-46CB-A033-859167E04807}"/>
              </a:ext>
            </a:extLst>
          </p:cNvPr>
          <p:cNvSpPr/>
          <p:nvPr/>
        </p:nvSpPr>
        <p:spPr>
          <a:xfrm>
            <a:off x="3988195" y="1638498"/>
            <a:ext cx="481352" cy="1316678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Moon 22">
            <a:extLst>
              <a:ext uri="{FF2B5EF4-FFF2-40B4-BE49-F238E27FC236}">
                <a16:creationId xmlns:a16="http://schemas.microsoft.com/office/drawing/2014/main" xmlns="" id="{6E77AEB7-A218-436C-B7C9-6D5107C484B4}"/>
              </a:ext>
            </a:extLst>
          </p:cNvPr>
          <p:cNvSpPr/>
          <p:nvPr/>
        </p:nvSpPr>
        <p:spPr>
          <a:xfrm>
            <a:off x="5960089" y="1638498"/>
            <a:ext cx="481352" cy="1316678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081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941153-A397-45EE-9438-86BEE5A7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To solve the identification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E151FB-38E3-4889-B487-C2355D843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err="1"/>
              <a:t>RPi</a:t>
            </a:r>
            <a:r>
              <a:rPr lang="en-SG" dirty="0"/>
              <a:t> embeds unique ID into Bluetooth device name</a:t>
            </a:r>
          </a:p>
          <a:p>
            <a:endParaRPr lang="en-SG" dirty="0"/>
          </a:p>
          <a:p>
            <a:r>
              <a:rPr lang="en-SG" dirty="0"/>
              <a:t>Linux commands to run</a:t>
            </a:r>
          </a:p>
          <a:p>
            <a:pPr lvl="1"/>
            <a:r>
              <a:rPr lang="en-SG" i="1" dirty="0" err="1"/>
              <a:t>hciconfig</a:t>
            </a:r>
            <a:r>
              <a:rPr lang="en-SG" i="1" dirty="0"/>
              <a:t> hci0 name “</a:t>
            </a:r>
            <a:r>
              <a:rPr lang="en-SG" i="1" dirty="0" err="1"/>
              <a:t>pib</a:t>
            </a:r>
            <a:r>
              <a:rPr lang="en-SG" i="1" dirty="0"/>
              <a:t>-xx”</a:t>
            </a:r>
          </a:p>
          <a:p>
            <a:pPr lvl="1"/>
            <a:r>
              <a:rPr lang="en-SG" i="1" dirty="0" err="1"/>
              <a:t>hciconfig</a:t>
            </a:r>
            <a:r>
              <a:rPr lang="en-SG" i="1" dirty="0"/>
              <a:t> hci0 down</a:t>
            </a:r>
          </a:p>
          <a:p>
            <a:pPr lvl="1"/>
            <a:r>
              <a:rPr lang="en-SG" i="1" dirty="0" err="1"/>
              <a:t>hciconfig</a:t>
            </a:r>
            <a:r>
              <a:rPr lang="en-SG" i="1" dirty="0"/>
              <a:t> hci0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6ECEBD-FD7E-49FB-85C4-CD435E40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15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78697E7-BA5A-444E-ACAF-2392F1590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227" y="2643507"/>
            <a:ext cx="4771650" cy="271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861BB3-D383-4A18-9D86-152CCEE99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812" y="155152"/>
            <a:ext cx="2311400" cy="1325563"/>
          </a:xfrm>
        </p:spPr>
        <p:txBody>
          <a:bodyPr/>
          <a:lstStyle/>
          <a:p>
            <a:r>
              <a:rPr lang="en-SG" dirty="0"/>
              <a:t>iOS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7AD466D-0100-49F7-B998-2EFBA4FB3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16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C7EBEDD-35B1-440A-89F3-C46484807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090" y="1622954"/>
            <a:ext cx="6923430" cy="4590572"/>
          </a:xfrm>
          <a:prstGeom prst="rect">
            <a:avLst/>
          </a:prstGeom>
        </p:spPr>
      </p:pic>
      <p:sp>
        <p:nvSpPr>
          <p:cNvPr id="7" name="Rounded Rectangle 8">
            <a:extLst>
              <a:ext uri="{FF2B5EF4-FFF2-40B4-BE49-F238E27FC236}">
                <a16:creationId xmlns:a16="http://schemas.microsoft.com/office/drawing/2014/main" xmlns="" id="{D50CE602-9A2A-43F1-A164-14A7C8A43593}"/>
              </a:ext>
            </a:extLst>
          </p:cNvPr>
          <p:cNvSpPr/>
          <p:nvPr/>
        </p:nvSpPr>
        <p:spPr>
          <a:xfrm>
            <a:off x="393023" y="2275737"/>
            <a:ext cx="2785537" cy="3132806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xmlns="" id="{B1212B3B-EF5A-4DF0-B58D-95B759801AF8}"/>
              </a:ext>
            </a:extLst>
          </p:cNvPr>
          <p:cNvSpPr/>
          <p:nvPr/>
        </p:nvSpPr>
        <p:spPr>
          <a:xfrm>
            <a:off x="617960" y="2512600"/>
            <a:ext cx="2381985" cy="94946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Receive signal strength of advertisement packets</a:t>
            </a:r>
          </a:p>
        </p:txBody>
      </p:sp>
      <p:sp>
        <p:nvSpPr>
          <p:cNvPr id="9" name="Rounded Rectangle 15">
            <a:extLst>
              <a:ext uri="{FF2B5EF4-FFF2-40B4-BE49-F238E27FC236}">
                <a16:creationId xmlns:a16="http://schemas.microsoft.com/office/drawing/2014/main" xmlns="" id="{947902CF-6DD2-4C57-BF09-EBBDB8355786}"/>
              </a:ext>
            </a:extLst>
          </p:cNvPr>
          <p:cNvSpPr/>
          <p:nvPr/>
        </p:nvSpPr>
        <p:spPr>
          <a:xfrm>
            <a:off x="617960" y="3931469"/>
            <a:ext cx="2370333" cy="1106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and send LED information</a:t>
            </a:r>
          </a:p>
          <a:p>
            <a:pPr algn="ctr"/>
            <a:r>
              <a:rPr lang="en-US" dirty="0"/>
              <a:t>via UDP</a:t>
            </a:r>
          </a:p>
          <a:p>
            <a:pPr algn="ctr"/>
            <a:r>
              <a:rPr lang="en-US" sz="1600" i="1" dirty="0"/>
              <a:t>n x RGB (255, 255, 255)</a:t>
            </a:r>
          </a:p>
        </p:txBody>
      </p:sp>
      <p:sp>
        <p:nvSpPr>
          <p:cNvPr id="10" name="Down Arrow 25">
            <a:extLst>
              <a:ext uri="{FF2B5EF4-FFF2-40B4-BE49-F238E27FC236}">
                <a16:creationId xmlns:a16="http://schemas.microsoft.com/office/drawing/2014/main" xmlns="" id="{BFF76578-C7A1-4B6A-98BE-230251640BE1}"/>
              </a:ext>
            </a:extLst>
          </p:cNvPr>
          <p:cNvSpPr/>
          <p:nvPr/>
        </p:nvSpPr>
        <p:spPr>
          <a:xfrm>
            <a:off x="1516805" y="3560649"/>
            <a:ext cx="537971" cy="324091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2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11" y="129802"/>
            <a:ext cx="10515600" cy="1325563"/>
          </a:xfrm>
        </p:spPr>
        <p:txBody>
          <a:bodyPr/>
          <a:lstStyle/>
          <a:p>
            <a:r>
              <a:rPr lang="en-US" dirty="0"/>
              <a:t>Getting BLE RSSI on iOS?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45" y="1825625"/>
            <a:ext cx="1171726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Received Signal Strength Indicator</a:t>
            </a:r>
          </a:p>
          <a:p>
            <a:endParaRPr lang="en-US" sz="2400" dirty="0"/>
          </a:p>
          <a:p>
            <a:r>
              <a:rPr lang="en-US" sz="2400" dirty="0"/>
              <a:t>BLE Scan with Duplicate keys enabled</a:t>
            </a:r>
          </a:p>
          <a:p>
            <a:pPr lvl="1"/>
            <a:r>
              <a:rPr lang="en-SG" sz="1600" dirty="0" err="1"/>
              <a:t>centralManager.scanForPeripherals</a:t>
            </a:r>
            <a:r>
              <a:rPr lang="en-SG" sz="1600" dirty="0"/>
              <a:t>(</a:t>
            </a:r>
            <a:r>
              <a:rPr lang="en-SG" sz="1600" dirty="0" err="1"/>
              <a:t>withServices</a:t>
            </a:r>
            <a:r>
              <a:rPr lang="en-SG" sz="1600" dirty="0"/>
              <a:t>: nil, options: [</a:t>
            </a:r>
            <a:r>
              <a:rPr lang="en-SG" sz="1600" dirty="0" err="1"/>
              <a:t>CBCentralManagerScanOptionAllowDuplicatesKey</a:t>
            </a:r>
            <a:r>
              <a:rPr lang="en-SG" sz="1600" dirty="0"/>
              <a:t> : true])</a:t>
            </a:r>
            <a:endParaRPr lang="en-US" sz="16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Get Relative Signal Strength Indication (RSSI) in dBm</a:t>
            </a:r>
          </a:p>
          <a:p>
            <a:pPr lvl="1"/>
            <a:r>
              <a:rPr lang="en-US" sz="1600" dirty="0" err="1"/>
              <a:t>CBCentralDelegate</a:t>
            </a:r>
            <a:endParaRPr lang="en-US" sz="1600" dirty="0"/>
          </a:p>
          <a:p>
            <a:pPr lvl="1"/>
            <a:r>
              <a:rPr lang="en-US" sz="1600" dirty="0" err="1"/>
              <a:t>func</a:t>
            </a:r>
            <a:r>
              <a:rPr lang="en-US" sz="1600" dirty="0"/>
              <a:t> </a:t>
            </a:r>
            <a:r>
              <a:rPr lang="en-US" sz="1600" dirty="0" err="1"/>
              <a:t>centralManager</a:t>
            </a:r>
            <a:r>
              <a:rPr lang="en-US" sz="1600" dirty="0"/>
              <a:t>(_ central: </a:t>
            </a:r>
            <a:r>
              <a:rPr lang="en-US" sz="1600" dirty="0" err="1"/>
              <a:t>CBCentralManager</a:t>
            </a:r>
            <a:r>
              <a:rPr lang="en-US" sz="1600" dirty="0"/>
              <a:t>, </a:t>
            </a:r>
            <a:r>
              <a:rPr lang="en-US" sz="1600" dirty="0" err="1"/>
              <a:t>didDiscover</a:t>
            </a:r>
            <a:r>
              <a:rPr lang="en-US" sz="1600" dirty="0"/>
              <a:t> peripheral: </a:t>
            </a:r>
            <a:r>
              <a:rPr lang="en-US" sz="1600" dirty="0" err="1"/>
              <a:t>CBPeripheral</a:t>
            </a:r>
            <a:r>
              <a:rPr lang="en-US" sz="1600" dirty="0"/>
              <a:t>, </a:t>
            </a:r>
            <a:r>
              <a:rPr lang="en-US" sz="1600" dirty="0" err="1"/>
              <a:t>advertisementData</a:t>
            </a:r>
            <a:r>
              <a:rPr lang="en-US" sz="1600" dirty="0"/>
              <a:t>: [String : Any], </a:t>
            </a:r>
            <a:r>
              <a:rPr lang="en-US" sz="1600" dirty="0" err="1"/>
              <a:t>rssi</a:t>
            </a:r>
            <a:r>
              <a:rPr lang="en-US" sz="1600" dirty="0"/>
              <a:t>: </a:t>
            </a:r>
            <a:r>
              <a:rPr lang="en-US" sz="1600" dirty="0" err="1"/>
              <a:t>NSNumber</a:t>
            </a:r>
            <a:r>
              <a:rPr lang="en-US" sz="1600" dirty="0"/>
              <a:t>)</a:t>
            </a:r>
          </a:p>
          <a:p>
            <a:pPr lvl="1"/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17</a:t>
            </a:fld>
            <a:endParaRPr lang="en-SG"/>
          </a:p>
        </p:txBody>
      </p:sp>
      <p:sp>
        <p:nvSpPr>
          <p:cNvPr id="5" name="Rounded Rectangle 8">
            <a:extLst>
              <a:ext uri="{FF2B5EF4-FFF2-40B4-BE49-F238E27FC236}">
                <a16:creationId xmlns:a16="http://schemas.microsoft.com/office/drawing/2014/main" xmlns="" id="{9AB608C0-1D96-4E01-B246-00859C09BC0F}"/>
              </a:ext>
            </a:extLst>
          </p:cNvPr>
          <p:cNvSpPr/>
          <p:nvPr/>
        </p:nvSpPr>
        <p:spPr>
          <a:xfrm>
            <a:off x="9190675" y="796398"/>
            <a:ext cx="2785537" cy="1497321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17">
            <a:extLst>
              <a:ext uri="{FF2B5EF4-FFF2-40B4-BE49-F238E27FC236}">
                <a16:creationId xmlns:a16="http://schemas.microsoft.com/office/drawing/2014/main" xmlns="" id="{D036B8B7-4476-4D81-B284-67F773000A1F}"/>
              </a:ext>
            </a:extLst>
          </p:cNvPr>
          <p:cNvSpPr/>
          <p:nvPr/>
        </p:nvSpPr>
        <p:spPr>
          <a:xfrm>
            <a:off x="9415612" y="1033261"/>
            <a:ext cx="2381985" cy="94946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Receive signal strength of advertisement packets</a:t>
            </a:r>
          </a:p>
        </p:txBody>
      </p:sp>
    </p:spTree>
    <p:extLst>
      <p:ext uri="{BB962C8B-B14F-4D97-AF65-F5344CB8AC3E}">
        <p14:creationId xmlns:p14="http://schemas.microsoft.com/office/powerpoint/2010/main" val="162797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03FA0F-FEFA-4CD3-9009-F629C6524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63" y="62618"/>
            <a:ext cx="10515600" cy="1051164"/>
          </a:xfrm>
        </p:spPr>
        <p:txBody>
          <a:bodyPr/>
          <a:lstStyle/>
          <a:p>
            <a:r>
              <a:rPr lang="en-SG" dirty="0"/>
              <a:t>Distance(m) &lt;-&gt; RSSI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593940-D474-415C-9424-683F462C12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3914" y="1825625"/>
                <a:ext cx="1182861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SG" sz="2200" i="1" smtClean="0">
                        <a:latin typeface="Cambria Math" panose="02040503050406030204" pitchFamily="18" charset="0"/>
                      </a:rPr>
                      <m:t>𝑅𝑆𝑆𝐼</m:t>
                    </m:r>
                    <m:r>
                      <a:rPr lang="en-SG" sz="22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SG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𝑑𝐵𝑚</m:t>
                        </m:r>
                      </m:e>
                    </m:d>
                    <m:r>
                      <a:rPr lang="en-SG" sz="2200" i="1">
                        <a:latin typeface="Cambria Math" panose="02040503050406030204" pitchFamily="18" charset="0"/>
                      </a:rPr>
                      <m:t>=−10 ∗(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𝑃𝑟𝑜𝑝𝑎𝑔𝑎𝑡𝑖𝑜𝑛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𝐶𝑜𝑛𝑠𝑡𝑎𝑛𝑡</m:t>
                    </m:r>
                    <m:r>
                      <a:rPr lang="en-SG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) ∗ 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SG" sz="2200" i="1" baseline="-25000">
                        <a:latin typeface="Cambria Math" panose="02040503050406030204" pitchFamily="18" charset="0"/>
                      </a:rPr>
                      <m:t>10</m:t>
                    </m:r>
                    <m:d>
                      <m:dPr>
                        <m:ctrlPr>
                          <a:rPr lang="en-SG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𝑑𝑖𝑠𝑡𝑎𝑛𝑐𝑒</m:t>
                        </m:r>
                      </m:e>
                    </m:d>
                    <m:r>
                      <a:rPr lang="en-SG" sz="2200" i="1">
                        <a:latin typeface="Cambria Math" panose="02040503050406030204" pitchFamily="18" charset="0"/>
                      </a:rPr>
                      <m:t>+(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 @ 1 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𝑚𝑒𝑡𝑟𝑒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1800" dirty="0"/>
                  <a:t>Propagation Constant (Path Loss) in free space = 2</a:t>
                </a:r>
              </a:p>
              <a:p>
                <a:pPr lvl="1"/>
                <a:r>
                  <a:rPr lang="en-US" sz="1800" dirty="0"/>
                  <a:t>dBm @ 1m: Reference Transmit Power at Source = </a:t>
                </a:r>
                <a:r>
                  <a:rPr lang="en-US" sz="1800" b="1" u="sng" dirty="0"/>
                  <a:t>-60.0 </a:t>
                </a:r>
                <a:r>
                  <a:rPr lang="en-US" sz="1800" dirty="0"/>
                  <a:t>for RPi3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SG" sz="3200" i="1">
                        <a:latin typeface="Cambria Math" panose="02040503050406030204" pitchFamily="18" charset="0"/>
                      </a:rPr>
                      <m:t>𝐷𝑖𝑠𝑡𝑎𝑛𝑐𝑒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3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en-SG" sz="3200" i="1">
                                <a:latin typeface="Cambria Math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SG" sz="3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SG" sz="3200" i="1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  <m:r>
                                  <a:rPr lang="en-SG" sz="3200" i="1">
                                    <a:latin typeface="Cambria Math" panose="02040503050406030204" pitchFamily="18" charset="0"/>
                                  </a:rPr>
                                  <m:t> @ 1 </m:t>
                                </m:r>
                                <m:r>
                                  <a:rPr lang="en-SG" sz="3200" i="1">
                                    <a:latin typeface="Cambria Math" panose="02040503050406030204" pitchFamily="18" charset="0"/>
                                  </a:rPr>
                                  <m:t>𝑚𝑒𝑡𝑟𝑒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3200" dirty="0"/>
                              <m:t> 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𝑅𝑆𝑆𝐼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10 ∗ 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SG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SG" sz="3200" i="1">
                        <a:latin typeface="Cambria Math" panose="02040503050406030204" pitchFamily="18" charset="0"/>
                      </a:rPr>
                      <m:t>𝐷𝑖𝑠𝑡𝑎𝑛𝑐𝑒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3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en-SG" sz="3200" i="1">
                                <a:latin typeface="Cambria Math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SG" sz="3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SG" sz="3200" i="1">
                                    <a:latin typeface="Cambria Math" panose="02040503050406030204" pitchFamily="18" charset="0"/>
                                  </a:rPr>
                                  <m:t>−60.0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3200" dirty="0"/>
                              <m:t> 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𝑅𝑆𝑆𝐼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10 ∗</m:t>
                            </m:r>
                            <m:r>
                              <a:rPr lang="en-SG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4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Referenced from </a:t>
                </a:r>
                <a:r>
                  <a:rPr lang="en-US" sz="1800" dirty="0">
                    <a:hlinkClick r:id="rId2"/>
                  </a:rPr>
                  <a:t>https://stackoverflow.com/questions/20416218/understanding-ibeacon-distancing/20434019#20434019</a:t>
                </a:r>
                <a:endParaRPr lang="en-US" sz="1800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593940-D474-415C-9424-683F462C1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914" y="1825625"/>
                <a:ext cx="11828610" cy="4351338"/>
              </a:xfrm>
              <a:blipFill>
                <a:blip r:embed="rId3"/>
                <a:stretch>
                  <a:fillRect l="-567" t="-1401" r="-10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6ED11EA-C09A-4C95-A411-652905FE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753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A57919-61E0-4802-B1F1-C2E8A863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805" y="2660765"/>
            <a:ext cx="8048065" cy="1325563"/>
          </a:xfrm>
        </p:spPr>
        <p:txBody>
          <a:bodyPr/>
          <a:lstStyle/>
          <a:p>
            <a:r>
              <a:rPr lang="en-SG" dirty="0"/>
              <a:t>But RSSI values fluctuate widely…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83DD4A2-D515-4321-9EBE-D0573F80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301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DB1A70-FCF6-465E-B70E-8A4F6EF00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165" y="128820"/>
            <a:ext cx="3855670" cy="1325563"/>
          </a:xfrm>
        </p:spPr>
        <p:txBody>
          <a:bodyPr/>
          <a:lstStyle/>
          <a:p>
            <a:r>
              <a:rPr lang="en-SG" dirty="0" err="1"/>
              <a:t>iOSConfSG</a:t>
            </a:r>
            <a:r>
              <a:rPr lang="en-SG" dirty="0"/>
              <a:t>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712AF8C-2892-4951-A853-70A300488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03EDA00-1B89-4F78-A016-B76837850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770" y="1656677"/>
            <a:ext cx="4430460" cy="473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D277D2-E1D4-4EEB-970D-A765AFD13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Lets try averaging the last few values?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BC01DB-BE3E-47CB-B8C0-F1FE71047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Implement a fixed queue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Average of values -&gt; 1.8m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3638CC1-5153-4D7C-A4C5-65FC430A3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20</a:t>
            </a:fld>
            <a:endParaRPr lang="en-SG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A484FF39-8902-49DA-8FC0-7D100C28DC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2630798"/>
          <a:ext cx="99335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58">
                  <a:extLst>
                    <a:ext uri="{9D8B030D-6E8A-4147-A177-3AD203B41FA5}">
                      <a16:colId xmlns:a16="http://schemas.microsoft.com/office/drawing/2014/main" xmlns="" val="41805338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793253053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34402459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3591890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22300495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406535660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087903430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678541364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4658674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3781660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Oldest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Newest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0050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66386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80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64FA4A-C704-4919-9EAA-2F54C45D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80" y="393952"/>
            <a:ext cx="10515600" cy="758281"/>
          </a:xfrm>
        </p:spPr>
        <p:txBody>
          <a:bodyPr/>
          <a:lstStyle/>
          <a:p>
            <a:r>
              <a:rPr lang="en-SG" dirty="0"/>
              <a:t>Do a Trimmed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A1F9BA-83D7-4A4A-AC44-49C97202F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180" y="1015253"/>
            <a:ext cx="10515600" cy="5490050"/>
          </a:xfrm>
        </p:spPr>
        <p:txBody>
          <a:bodyPr/>
          <a:lstStyle/>
          <a:p>
            <a:endParaRPr lang="en-SG" dirty="0"/>
          </a:p>
          <a:p>
            <a:r>
              <a:rPr lang="en-SG" dirty="0"/>
              <a:t>Trim outlier values from a set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Obtain values in a fixed queue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Sort the values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Remove the 20% outliers and average the rest -&gt; 1.43m 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906186E-89E5-4C60-905A-8F2C8D84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21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FDCD1C0F-3840-4C4A-9858-D86321E48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780440"/>
              </p:ext>
            </p:extLst>
          </p:nvPr>
        </p:nvGraphicFramePr>
        <p:xfrm>
          <a:off x="547190" y="2639712"/>
          <a:ext cx="99335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58">
                  <a:extLst>
                    <a:ext uri="{9D8B030D-6E8A-4147-A177-3AD203B41FA5}">
                      <a16:colId xmlns:a16="http://schemas.microsoft.com/office/drawing/2014/main" xmlns="" val="41805338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793253053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34402459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3591890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22300495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406535660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087903430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678541364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4658674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3781660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Oldest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Newest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0050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663861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B2F02F0F-E96D-4437-9B7D-99B070FD4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691801"/>
              </p:ext>
            </p:extLst>
          </p:nvPr>
        </p:nvGraphicFramePr>
        <p:xfrm>
          <a:off x="547190" y="4123072"/>
          <a:ext cx="99335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58">
                  <a:extLst>
                    <a:ext uri="{9D8B030D-6E8A-4147-A177-3AD203B41FA5}">
                      <a16:colId xmlns:a16="http://schemas.microsoft.com/office/drawing/2014/main" xmlns="" val="41805338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793253053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34402459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3591890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22300495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406535660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087903430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678541364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4658674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3781660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Smallest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Largest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0050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6638612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AD64CB70-E394-4C3C-A2CC-C02959B52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335413"/>
              </p:ext>
            </p:extLst>
          </p:nvPr>
        </p:nvGraphicFramePr>
        <p:xfrm>
          <a:off x="547190" y="5688629"/>
          <a:ext cx="99335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58">
                  <a:extLst>
                    <a:ext uri="{9D8B030D-6E8A-4147-A177-3AD203B41FA5}">
                      <a16:colId xmlns:a16="http://schemas.microsoft.com/office/drawing/2014/main" xmlns="" val="41805338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793253053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34402459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3591890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22300495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406535660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087903430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678541364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4658674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3781660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Smallest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Largest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0050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66386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86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684" y="162248"/>
            <a:ext cx="10515600" cy="1325563"/>
          </a:xfrm>
        </p:spPr>
        <p:txBody>
          <a:bodyPr/>
          <a:lstStyle/>
          <a:p>
            <a:r>
              <a:rPr lang="en-SG" dirty="0"/>
              <a:t>Trilateration of 3 beacon distances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582" y="1825625"/>
                <a:ext cx="72009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SG" dirty="0"/>
                  <a:t>Determine the intersections of 3 spheres given the centres and radii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r>
                  <a:rPr lang="en-SG" dirty="0"/>
                  <a:t>3 Sphere Simultaneous Equations: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𝑟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+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𝑟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 +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+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Solve for x, y and z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000" dirty="0">
                    <a:hlinkClick r:id="rId2"/>
                  </a:rPr>
                  <a:t>https://en.wikipedia.org/wiki/Trilateration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582" y="1825625"/>
                <a:ext cx="7200900" cy="4351338"/>
              </a:xfrm>
              <a:blipFill rotWithShape="0">
                <a:blip r:embed="rId3"/>
                <a:stretch>
                  <a:fillRect l="-1269" t="-3501" r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22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3449F61-6E98-439B-B881-EF08B50C6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625" y="1577504"/>
            <a:ext cx="4712048" cy="468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1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E0E53A-12D4-4275-8F95-C22C0546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67098"/>
            <a:ext cx="10515600" cy="960958"/>
          </a:xfrm>
        </p:spPr>
        <p:txBody>
          <a:bodyPr/>
          <a:lstStyle/>
          <a:p>
            <a:r>
              <a:rPr lang="en-SG" dirty="0"/>
              <a:t>Drawing the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A209B0-EE7B-45AF-9301-0235280B6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5" y="4846214"/>
            <a:ext cx="10515600" cy="1510136"/>
          </a:xfrm>
        </p:spPr>
        <p:txBody>
          <a:bodyPr>
            <a:normAutofit fontScale="92500"/>
          </a:bodyPr>
          <a:lstStyle/>
          <a:p>
            <a:r>
              <a:rPr lang="en-SG" dirty="0"/>
              <a:t>Using a master </a:t>
            </a:r>
            <a:r>
              <a:rPr lang="en-SG" dirty="0" err="1"/>
              <a:t>UIView</a:t>
            </a:r>
            <a:endParaRPr lang="en-SG" dirty="0"/>
          </a:p>
          <a:p>
            <a:r>
              <a:rPr lang="en-SG" dirty="0"/>
              <a:t>Circles diameter indicates distance to beacon</a:t>
            </a:r>
          </a:p>
          <a:p>
            <a:r>
              <a:rPr lang="en-SG" dirty="0"/>
              <a:t>Positioning everything relative to </a:t>
            </a:r>
            <a:r>
              <a:rPr lang="en-SG" dirty="0" err="1"/>
              <a:t>center</a:t>
            </a:r>
            <a:r>
              <a:rPr lang="en-SG" dirty="0"/>
              <a:t> of </a:t>
            </a:r>
            <a:r>
              <a:rPr lang="en-SG" dirty="0" err="1"/>
              <a:t>UIView</a:t>
            </a:r>
            <a:r>
              <a:rPr lang="en-SG" dirty="0"/>
              <a:t> for ease of calculation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5EF050C-2E3E-4F3B-92A1-CA2D1B06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23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A5A8988-5757-4CC6-B5FF-107B6C545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96" y="1028056"/>
            <a:ext cx="4851694" cy="36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7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Coordinate vs Cartesian Coordinate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24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64" b="7726"/>
          <a:stretch/>
        </p:blipFill>
        <p:spPr>
          <a:xfrm>
            <a:off x="1270429" y="1297830"/>
            <a:ext cx="3462208" cy="42663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1" y="1690688"/>
            <a:ext cx="3838832" cy="38388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44445" y="1794146"/>
            <a:ext cx="110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X-positive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311" y="5517768"/>
            <a:ext cx="108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Y-positive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95296" y="3442771"/>
            <a:ext cx="110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X-positive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6772" y="1550105"/>
            <a:ext cx="108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Y-positive</a:t>
            </a:r>
          </a:p>
        </p:txBody>
      </p:sp>
    </p:spTree>
    <p:extLst>
      <p:ext uri="{BB962C8B-B14F-4D97-AF65-F5344CB8AC3E}">
        <p14:creationId xmlns:p14="http://schemas.microsoft.com/office/powerpoint/2010/main" val="18773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704" y="277984"/>
            <a:ext cx="11078592" cy="1325563"/>
          </a:xfrm>
        </p:spPr>
        <p:txBody>
          <a:bodyPr/>
          <a:lstStyle/>
          <a:p>
            <a:r>
              <a:rPr lang="en-US" dirty="0"/>
              <a:t>Remap the Cartesian (meters) -&gt; iOS Coordinate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20" y="1756317"/>
            <a:ext cx="10515600" cy="4351338"/>
          </a:xfrm>
        </p:spPr>
        <p:txBody>
          <a:bodyPr/>
          <a:lstStyle/>
          <a:p>
            <a:r>
              <a:rPr lang="en-US" dirty="0"/>
              <a:t>Convert meters to pixels</a:t>
            </a:r>
          </a:p>
          <a:p>
            <a:pPr lvl="1"/>
            <a:r>
              <a:rPr lang="en-US" dirty="0"/>
              <a:t>50 pixels / meter</a:t>
            </a:r>
          </a:p>
          <a:p>
            <a:r>
              <a:rPr lang="en-US" dirty="0"/>
              <a:t>Convert Cartesian -&gt; iOS</a:t>
            </a:r>
          </a:p>
          <a:p>
            <a:pPr lvl="1"/>
            <a:r>
              <a:rPr lang="en-US" dirty="0"/>
              <a:t>X: Add half-width to compensate origin on left</a:t>
            </a:r>
          </a:p>
          <a:p>
            <a:pPr lvl="1"/>
            <a:r>
              <a:rPr lang="en-US" dirty="0"/>
              <a:t>Y: Add half-width, invert the axis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25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64" b="7726"/>
          <a:stretch/>
        </p:blipFill>
        <p:spPr>
          <a:xfrm>
            <a:off x="9866040" y="1211263"/>
            <a:ext cx="2256999" cy="2781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586" y="1538616"/>
            <a:ext cx="2502518" cy="250251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9389638" y="2392052"/>
            <a:ext cx="732105" cy="7956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" y="4241178"/>
            <a:ext cx="102235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818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626F98-38E8-4FF9-A810-26C62D85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5" y="287583"/>
            <a:ext cx="10515600" cy="1325563"/>
          </a:xfrm>
        </p:spPr>
        <p:txBody>
          <a:bodyPr/>
          <a:lstStyle/>
          <a:p>
            <a:r>
              <a:rPr lang="en-SG" dirty="0"/>
              <a:t>Sending and Receiving UDP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883466-4135-43BE-BBE6-CBEFBA212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829" y="1902337"/>
            <a:ext cx="10515600" cy="4351338"/>
          </a:xfrm>
        </p:spPr>
        <p:txBody>
          <a:bodyPr/>
          <a:lstStyle/>
          <a:p>
            <a:r>
              <a:rPr lang="en-SG" dirty="0"/>
              <a:t>Why UDP frames?</a:t>
            </a:r>
          </a:p>
          <a:p>
            <a:pPr lvl="1"/>
            <a:r>
              <a:rPr lang="en-SG" dirty="0"/>
              <a:t>Fire and forget packets</a:t>
            </a:r>
          </a:p>
          <a:p>
            <a:endParaRPr lang="en-SG" dirty="0"/>
          </a:p>
          <a:p>
            <a:r>
              <a:rPr lang="en-SG" dirty="0"/>
              <a:t>Use IBM </a:t>
            </a:r>
            <a:r>
              <a:rPr lang="en-SG" dirty="0" err="1"/>
              <a:t>BlueSocket</a:t>
            </a:r>
            <a:r>
              <a:rPr lang="en-SG" dirty="0"/>
              <a:t> library</a:t>
            </a:r>
          </a:p>
          <a:p>
            <a:pPr lvl="1"/>
            <a:r>
              <a:rPr lang="en-SG" dirty="0">
                <a:hlinkClick r:id="rId2"/>
              </a:rPr>
              <a:t>https://github.com/IBM-Swift/BlueSocket</a:t>
            </a:r>
            <a:endParaRPr lang="en-SG" dirty="0"/>
          </a:p>
          <a:p>
            <a:pPr lvl="1"/>
            <a:r>
              <a:rPr lang="en-SG" dirty="0"/>
              <a:t>Works on iOS, </a:t>
            </a:r>
            <a:r>
              <a:rPr lang="en-SG" dirty="0" err="1"/>
              <a:t>MacOS</a:t>
            </a:r>
            <a:r>
              <a:rPr lang="en-SG" dirty="0"/>
              <a:t>, Linux</a:t>
            </a:r>
          </a:p>
          <a:p>
            <a:pPr lvl="1"/>
            <a:endParaRPr lang="en-SG" dirty="0"/>
          </a:p>
          <a:p>
            <a:r>
              <a:rPr lang="en-SG" dirty="0"/>
              <a:t>What iOS app sends</a:t>
            </a:r>
          </a:p>
          <a:p>
            <a:pPr lvl="1"/>
            <a:r>
              <a:rPr lang="en-US" dirty="0"/>
              <a:t> number of LEDs + RGB </a:t>
            </a:r>
            <a:r>
              <a:rPr lang="en-US" dirty="0" err="1"/>
              <a:t>colour</a:t>
            </a:r>
            <a:r>
              <a:rPr lang="en-US" dirty="0"/>
              <a:t> values (255, 255, 255)</a:t>
            </a:r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CD942A8-7D4D-4E5F-819C-3894E3B3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26</a:t>
            </a:fld>
            <a:endParaRPr lang="en-SG"/>
          </a:p>
        </p:txBody>
      </p:sp>
      <p:sp>
        <p:nvSpPr>
          <p:cNvPr id="5" name="Rounded Rectangle 8">
            <a:extLst>
              <a:ext uri="{FF2B5EF4-FFF2-40B4-BE49-F238E27FC236}">
                <a16:creationId xmlns:a16="http://schemas.microsoft.com/office/drawing/2014/main" xmlns="" id="{D50CE602-9A2A-43F1-A164-14A7C8A43593}"/>
              </a:ext>
            </a:extLst>
          </p:cNvPr>
          <p:cNvSpPr/>
          <p:nvPr/>
        </p:nvSpPr>
        <p:spPr>
          <a:xfrm>
            <a:off x="6556316" y="2198195"/>
            <a:ext cx="2785537" cy="3132806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xmlns="" id="{947902CF-6DD2-4C57-BF09-EBBDB8355786}"/>
              </a:ext>
            </a:extLst>
          </p:cNvPr>
          <p:cNvSpPr/>
          <p:nvPr/>
        </p:nvSpPr>
        <p:spPr>
          <a:xfrm>
            <a:off x="6781253" y="3853927"/>
            <a:ext cx="2370333" cy="1106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and send LED information</a:t>
            </a:r>
          </a:p>
          <a:p>
            <a:pPr algn="ctr"/>
            <a:r>
              <a:rPr lang="en-US" dirty="0"/>
              <a:t>via UDP</a:t>
            </a:r>
          </a:p>
          <a:p>
            <a:pPr algn="ctr"/>
            <a:r>
              <a:rPr lang="en-US" sz="1600" i="1" dirty="0"/>
              <a:t>n x RGB (255, 255, 255)</a:t>
            </a:r>
          </a:p>
        </p:txBody>
      </p:sp>
      <p:sp>
        <p:nvSpPr>
          <p:cNvPr id="9" name="Moon 8">
            <a:extLst>
              <a:ext uri="{FF2B5EF4-FFF2-40B4-BE49-F238E27FC236}">
                <a16:creationId xmlns:a16="http://schemas.microsoft.com/office/drawing/2014/main" xmlns="" id="{9AAC832B-8198-4ED1-8FDE-5F6A6839CC93}"/>
              </a:ext>
            </a:extLst>
          </p:cNvPr>
          <p:cNvSpPr/>
          <p:nvPr/>
        </p:nvSpPr>
        <p:spPr>
          <a:xfrm flipH="1">
            <a:off x="9510347" y="3853927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Moon 9">
            <a:extLst>
              <a:ext uri="{FF2B5EF4-FFF2-40B4-BE49-F238E27FC236}">
                <a16:creationId xmlns:a16="http://schemas.microsoft.com/office/drawing/2014/main" xmlns="" id="{9AAC832B-8198-4ED1-8FDE-5F6A6839CC93}"/>
              </a:ext>
            </a:extLst>
          </p:cNvPr>
          <p:cNvSpPr/>
          <p:nvPr/>
        </p:nvSpPr>
        <p:spPr>
          <a:xfrm rot="181832" flipH="1">
            <a:off x="9996665" y="3862888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38727B6-8BEB-4DD0-8A89-30DB2E05F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53" y="287583"/>
            <a:ext cx="2429269" cy="16107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D185044-4179-4839-A27B-53C4AD695F41}"/>
              </a:ext>
            </a:extLst>
          </p:cNvPr>
          <p:cNvSpPr/>
          <p:nvPr/>
        </p:nvSpPr>
        <p:spPr>
          <a:xfrm>
            <a:off x="10448785" y="2318737"/>
            <a:ext cx="1415033" cy="29541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4877D65-3AC5-40CB-8078-8C3C2217C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784" y="1826966"/>
            <a:ext cx="1415034" cy="41319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0492319" y="4076332"/>
            <a:ext cx="1327962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Listening UDP Socket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DF0D436-7ED5-440F-828D-5F11239E3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038" y="418412"/>
            <a:ext cx="196252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8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Swift -&gt;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735" y="2008854"/>
            <a:ext cx="10515600" cy="2582748"/>
          </a:xfrm>
        </p:spPr>
        <p:txBody>
          <a:bodyPr>
            <a:normAutofit/>
          </a:bodyPr>
          <a:lstStyle/>
          <a:p>
            <a:r>
              <a:rPr lang="en-US" dirty="0"/>
              <a:t>App to app transfer</a:t>
            </a:r>
          </a:p>
          <a:p>
            <a:endParaRPr lang="en-US" dirty="0"/>
          </a:p>
          <a:p>
            <a:r>
              <a:rPr lang="en-US" dirty="0"/>
              <a:t>Network ports?</a:t>
            </a:r>
          </a:p>
          <a:p>
            <a:r>
              <a:rPr lang="en-US" dirty="0"/>
              <a:t>How about something more </a:t>
            </a:r>
            <a:r>
              <a:rPr lang="en-US" dirty="0" err="1"/>
              <a:t>specialised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27</a:t>
            </a:fld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514DD26-2FF1-47F4-9ACF-DE0A173E5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119" y="365125"/>
            <a:ext cx="3554961" cy="24011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7645E93-0474-40B2-B808-DCECC0A28804}"/>
              </a:ext>
            </a:extLst>
          </p:cNvPr>
          <p:cNvSpPr/>
          <p:nvPr/>
        </p:nvSpPr>
        <p:spPr>
          <a:xfrm>
            <a:off x="6605174" y="3377787"/>
            <a:ext cx="1415033" cy="29541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A32BD80-3DBF-4A24-B26B-975A66B18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634" y="2879906"/>
            <a:ext cx="1415034" cy="413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13180B0-3597-4F77-9475-F7689545A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907" y="2870078"/>
            <a:ext cx="1686726" cy="43284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77277BB-AB16-4EB5-953F-7982204DD2A1}"/>
              </a:ext>
            </a:extLst>
          </p:cNvPr>
          <p:cNvSpPr/>
          <p:nvPr/>
        </p:nvSpPr>
        <p:spPr>
          <a:xfrm>
            <a:off x="9412410" y="3377787"/>
            <a:ext cx="1415033" cy="2954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ight Arrow 13"/>
          <p:cNvSpPr/>
          <p:nvPr/>
        </p:nvSpPr>
        <p:spPr>
          <a:xfrm>
            <a:off x="8130619" y="4657308"/>
            <a:ext cx="1245593" cy="154036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dirty="0"/>
              <a:t>Unix Domain Socket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56047" y="4950787"/>
            <a:ext cx="1327962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Listening UDP Socket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449516" y="4987327"/>
            <a:ext cx="1340819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Listening Unix Domain Socket</a:t>
            </a:r>
          </a:p>
        </p:txBody>
      </p:sp>
    </p:spTree>
    <p:extLst>
      <p:ext uri="{BB962C8B-B14F-4D97-AF65-F5344CB8AC3E}">
        <p14:creationId xmlns:p14="http://schemas.microsoft.com/office/powerpoint/2010/main" val="48347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Unix Domain Sockets?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form of inter-process streaming communication</a:t>
            </a:r>
          </a:p>
          <a:p>
            <a:endParaRPr lang="en-US" dirty="0"/>
          </a:p>
          <a:p>
            <a:r>
              <a:rPr lang="en-US" dirty="0"/>
              <a:t>Properties</a:t>
            </a:r>
          </a:p>
          <a:p>
            <a:pPr lvl="1"/>
            <a:r>
              <a:rPr lang="en-US" dirty="0"/>
              <a:t>Reliable</a:t>
            </a:r>
          </a:p>
          <a:p>
            <a:pPr lvl="1"/>
            <a:r>
              <a:rPr lang="en-US" dirty="0"/>
              <a:t>Sequential</a:t>
            </a:r>
          </a:p>
          <a:p>
            <a:pPr lvl="1"/>
            <a:r>
              <a:rPr lang="en-US" dirty="0"/>
              <a:t>Secure</a:t>
            </a:r>
          </a:p>
          <a:p>
            <a:endParaRPr lang="en-US" dirty="0"/>
          </a:p>
          <a:p>
            <a:r>
              <a:rPr lang="en-US" dirty="0"/>
              <a:t>Uses a file path </a:t>
            </a:r>
            <a:r>
              <a:rPr lang="en-US" dirty="0" err="1"/>
              <a:t>eg</a:t>
            </a:r>
            <a:r>
              <a:rPr lang="en-US" dirty="0"/>
              <a:t>. /home/user/</a:t>
            </a:r>
            <a:r>
              <a:rPr lang="en-US" dirty="0" err="1"/>
              <a:t>socket.sock</a:t>
            </a:r>
            <a:endParaRPr lang="en-US" dirty="0"/>
          </a:p>
          <a:p>
            <a:r>
              <a:rPr lang="en-US" dirty="0"/>
              <a:t>Write/Receive bytes from the file path</a:t>
            </a:r>
          </a:p>
          <a:p>
            <a:r>
              <a:rPr lang="en-US" dirty="0"/>
              <a:t>File path can be secured by Unix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511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DA2A43-F220-4066-9DCF-51439B59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Unix domain socket send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676B1B-477D-4801-AD47-A82524589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Use IBM </a:t>
            </a:r>
            <a:r>
              <a:rPr lang="en-SG" dirty="0" err="1"/>
              <a:t>BlueSocket</a:t>
            </a:r>
            <a:r>
              <a:rPr lang="en-SG" dirty="0"/>
              <a:t> library again</a:t>
            </a:r>
          </a:p>
          <a:p>
            <a:pPr lvl="1"/>
            <a:r>
              <a:rPr lang="en-SG" dirty="0">
                <a:hlinkClick r:id="rId2"/>
              </a:rPr>
              <a:t>https://github.com/IBM-Swift/BlueSocket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A6B3C12-E294-48DB-B0AC-06B2C8DCC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29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4" y="4790177"/>
            <a:ext cx="11114314" cy="1162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4" y="6117954"/>
            <a:ext cx="4104190" cy="2974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7645E93-0474-40B2-B808-DCECC0A28804}"/>
              </a:ext>
            </a:extLst>
          </p:cNvPr>
          <p:cNvSpPr/>
          <p:nvPr/>
        </p:nvSpPr>
        <p:spPr>
          <a:xfrm>
            <a:off x="8936017" y="1355365"/>
            <a:ext cx="1415033" cy="29541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A32BD80-3DBF-4A24-B26B-975A66B18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477" y="857484"/>
            <a:ext cx="1415034" cy="41319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0461462" y="2634886"/>
            <a:ext cx="1245593" cy="154036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dirty="0"/>
              <a:t>Unix Domain Socket</a:t>
            </a:r>
          </a:p>
        </p:txBody>
      </p:sp>
    </p:spTree>
    <p:extLst>
      <p:ext uri="{BB962C8B-B14F-4D97-AF65-F5344CB8AC3E}">
        <p14:creationId xmlns:p14="http://schemas.microsoft.com/office/powerpoint/2010/main" val="309137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BLE </a:t>
            </a:r>
            <a:r>
              <a:rPr lang="en-US" dirty="0" err="1"/>
              <a:t>Localisation</a:t>
            </a:r>
            <a:endParaRPr lang="en-US" dirty="0"/>
          </a:p>
          <a:p>
            <a:pPr lvl="1"/>
            <a:r>
              <a:rPr lang="en-SG" dirty="0"/>
              <a:t>A</a:t>
            </a:r>
            <a:r>
              <a:rPr lang="en-US" dirty="0"/>
              <a:t>s distance ↓, LEDS </a:t>
            </a:r>
            <a:r>
              <a:rPr lang="en-SG" dirty="0"/>
              <a:t>↑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Manual Control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3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E1F87B8-B085-4D84-9A2B-04ED1F9E7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684" y="3422312"/>
            <a:ext cx="4424118" cy="2889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C379DD8-AD94-48C4-8A46-08983FBC8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684" y="183198"/>
            <a:ext cx="4409791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5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DA264D-C9E6-443F-9A26-B0D01EED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Unix domain socket receive (Python)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55D5AF-69C0-4077-89E6-B223CCAC4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42" y="1825624"/>
            <a:ext cx="8218025" cy="4274233"/>
          </a:xfrm>
        </p:spPr>
        <p:txBody>
          <a:bodyPr>
            <a:normAutofit/>
          </a:bodyPr>
          <a:lstStyle/>
          <a:p>
            <a:r>
              <a:rPr lang="en-SG" sz="2400" dirty="0"/>
              <a:t>import socket</a:t>
            </a:r>
          </a:p>
          <a:p>
            <a:endParaRPr lang="en-SG" sz="2400" dirty="0"/>
          </a:p>
          <a:p>
            <a:r>
              <a:rPr lang="en-SG" sz="2400" dirty="0"/>
              <a:t>sock = </a:t>
            </a:r>
            <a:r>
              <a:rPr lang="en-SG" sz="2400" dirty="0" err="1"/>
              <a:t>socket.socket</a:t>
            </a:r>
            <a:r>
              <a:rPr lang="en-SG" sz="2400" dirty="0"/>
              <a:t>(</a:t>
            </a:r>
            <a:r>
              <a:rPr lang="en-SG" sz="2400" dirty="0" err="1"/>
              <a:t>socket.AF_UNIX</a:t>
            </a:r>
            <a:r>
              <a:rPr lang="en-SG" sz="2400" dirty="0"/>
              <a:t>, </a:t>
            </a:r>
            <a:r>
              <a:rPr lang="en-SG" sz="2400" dirty="0" err="1"/>
              <a:t>socket.SOCK_STREAM</a:t>
            </a:r>
            <a:r>
              <a:rPr lang="en-SG" sz="2400" dirty="0"/>
              <a:t>)</a:t>
            </a:r>
          </a:p>
          <a:p>
            <a:r>
              <a:rPr lang="en-SG" sz="2400" dirty="0" err="1"/>
              <a:t>sock.bind</a:t>
            </a:r>
            <a:r>
              <a:rPr lang="en-SG" sz="2400" dirty="0"/>
              <a:t>(”</a:t>
            </a:r>
            <a:r>
              <a:rPr lang="en-SG" sz="2400" dirty="0" err="1"/>
              <a:t>socket.sock</a:t>
            </a:r>
            <a:r>
              <a:rPr lang="en-SG" sz="2400" dirty="0"/>
              <a:t>”)</a:t>
            </a:r>
          </a:p>
          <a:p>
            <a:r>
              <a:rPr lang="en-SG" sz="2400" dirty="0" err="1"/>
              <a:t>sock.listen</a:t>
            </a:r>
            <a:r>
              <a:rPr lang="en-SG" sz="2400" dirty="0"/>
              <a:t>(1)</a:t>
            </a:r>
          </a:p>
          <a:p>
            <a:endParaRPr lang="en-SG" sz="2400" dirty="0"/>
          </a:p>
          <a:p>
            <a:r>
              <a:rPr lang="en-SG" sz="2400" dirty="0"/>
              <a:t>connection, </a:t>
            </a:r>
            <a:r>
              <a:rPr lang="en-SG" sz="2400" dirty="0" err="1"/>
              <a:t>client_address</a:t>
            </a:r>
            <a:r>
              <a:rPr lang="en-SG" sz="2400" dirty="0"/>
              <a:t> = </a:t>
            </a:r>
            <a:r>
              <a:rPr lang="en-SG" sz="2400" dirty="0" err="1"/>
              <a:t>sock.accept</a:t>
            </a:r>
            <a:r>
              <a:rPr lang="en-SG" sz="2400" dirty="0"/>
              <a:t>() </a:t>
            </a:r>
          </a:p>
          <a:p>
            <a:r>
              <a:rPr lang="en-SG" sz="2400" dirty="0"/>
              <a:t>data = </a:t>
            </a:r>
            <a:r>
              <a:rPr lang="en-SG" sz="2400" dirty="0" err="1"/>
              <a:t>connection.recv</a:t>
            </a:r>
            <a:r>
              <a:rPr lang="en-SG" sz="2400" dirty="0"/>
              <a:t>(64)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CA54A7-EAA3-4D5A-9054-A65AF01F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30</a:t>
            </a:fld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13180B0-3597-4F77-9475-F7689545A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157" y="1825625"/>
            <a:ext cx="1686726" cy="4328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77277BB-AB16-4EB5-953F-7982204DD2A1}"/>
              </a:ext>
            </a:extLst>
          </p:cNvPr>
          <p:cNvSpPr/>
          <p:nvPr/>
        </p:nvSpPr>
        <p:spPr>
          <a:xfrm>
            <a:off x="10303660" y="2333334"/>
            <a:ext cx="1415033" cy="2954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ight Arrow 8"/>
          <p:cNvSpPr/>
          <p:nvPr/>
        </p:nvSpPr>
        <p:spPr>
          <a:xfrm>
            <a:off x="9021869" y="3612855"/>
            <a:ext cx="1245593" cy="154036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dirty="0"/>
              <a:t>Unix Domain Socket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340766" y="3942874"/>
            <a:ext cx="1340819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Listening Unix Domain Socket</a:t>
            </a:r>
          </a:p>
        </p:txBody>
      </p:sp>
    </p:spTree>
    <p:extLst>
      <p:ext uri="{BB962C8B-B14F-4D97-AF65-F5344CB8AC3E}">
        <p14:creationId xmlns:p14="http://schemas.microsoft.com/office/powerpoint/2010/main" val="110160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C88937-574B-4766-8AA2-58C6FC27E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25" y="126239"/>
            <a:ext cx="10515600" cy="1325563"/>
          </a:xfrm>
        </p:spPr>
        <p:txBody>
          <a:bodyPr/>
          <a:lstStyle/>
          <a:p>
            <a:r>
              <a:rPr lang="en-SG" dirty="0"/>
              <a:t>Turn on required LEDS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0BE8F39-888D-4383-97B9-EE73725F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31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85" y="834029"/>
            <a:ext cx="5553731" cy="4866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2784F82-27A5-4BDA-961E-C8EB95204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435" y="1880742"/>
            <a:ext cx="3149803" cy="23612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39456" y="4953179"/>
            <a:ext cx="5903088" cy="1585733"/>
          </a:xfrm>
        </p:spPr>
        <p:txBody>
          <a:bodyPr>
            <a:normAutofit/>
          </a:bodyPr>
          <a:lstStyle/>
          <a:p>
            <a:r>
              <a:rPr lang="en-US" sz="2400" dirty="0"/>
              <a:t>Use Unicorn library to control LEDs</a:t>
            </a:r>
          </a:p>
          <a:p>
            <a:r>
              <a:rPr lang="en-US" sz="2400" dirty="0"/>
              <a:t>Iterate through all LEDs in row-major style</a:t>
            </a:r>
          </a:p>
          <a:p>
            <a:r>
              <a:rPr lang="en-US" sz="2400" dirty="0"/>
              <a:t>Turn on LED if (x * y) &lt; (number to turn on)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77277BB-AB16-4EB5-953F-7982204DD2A1}"/>
              </a:ext>
            </a:extLst>
          </p:cNvPr>
          <p:cNvSpPr/>
          <p:nvPr/>
        </p:nvSpPr>
        <p:spPr>
          <a:xfrm>
            <a:off x="339456" y="1451802"/>
            <a:ext cx="1415033" cy="2954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ounded Rectangle 9"/>
          <p:cNvSpPr/>
          <p:nvPr/>
        </p:nvSpPr>
        <p:spPr>
          <a:xfrm>
            <a:off x="376562" y="3061342"/>
            <a:ext cx="1340819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Listening Unix Domain Socket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57438" y="1584141"/>
            <a:ext cx="1175939" cy="67243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Unicorn Library</a:t>
            </a:r>
          </a:p>
        </p:txBody>
      </p:sp>
      <p:sp>
        <p:nvSpPr>
          <p:cNvPr id="12" name="Right Arrow 11"/>
          <p:cNvSpPr/>
          <p:nvPr/>
        </p:nvSpPr>
        <p:spPr>
          <a:xfrm rot="16200000">
            <a:off x="671689" y="2252678"/>
            <a:ext cx="678554" cy="7917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6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058" y="104299"/>
            <a:ext cx="10515600" cy="1325563"/>
          </a:xfrm>
        </p:spPr>
        <p:txBody>
          <a:bodyPr/>
          <a:lstStyle/>
          <a:p>
            <a:r>
              <a:rPr lang="en-US" dirty="0" err="1"/>
              <a:t>RPi</a:t>
            </a:r>
            <a:r>
              <a:rPr lang="en-US" dirty="0"/>
              <a:t> -&gt; Unicorn Hat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058" y="1886231"/>
            <a:ext cx="10515600" cy="4351338"/>
          </a:xfrm>
        </p:spPr>
        <p:txBody>
          <a:bodyPr/>
          <a:lstStyle/>
          <a:p>
            <a:r>
              <a:rPr lang="en-US" dirty="0"/>
              <a:t>Uses 5V Power, GND, PWM</a:t>
            </a:r>
          </a:p>
          <a:p>
            <a:endParaRPr lang="en-US" dirty="0"/>
          </a:p>
          <a:p>
            <a:r>
              <a:rPr lang="en-US" dirty="0"/>
              <a:t>Pulse Width Modulation (PWM) </a:t>
            </a:r>
          </a:p>
          <a:p>
            <a:pPr lvl="1"/>
            <a:r>
              <a:rPr lang="en-US" dirty="0"/>
              <a:t>BCM18/PWM0</a:t>
            </a: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https://pinout.xyz/pinout/unicorn_hat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32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67" y="5004838"/>
            <a:ext cx="11409474" cy="1716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2784F82-27A5-4BDA-961E-C8EB95204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47" y="1231205"/>
            <a:ext cx="2257386" cy="1692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13180B0-3597-4F77-9475-F7689545A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637" y="1408045"/>
            <a:ext cx="1686726" cy="4328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77277BB-AB16-4EB5-953F-7982204DD2A1}"/>
              </a:ext>
            </a:extLst>
          </p:cNvPr>
          <p:cNvSpPr/>
          <p:nvPr/>
        </p:nvSpPr>
        <p:spPr>
          <a:xfrm>
            <a:off x="6841140" y="1915754"/>
            <a:ext cx="1415033" cy="2954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ight Arrow 9"/>
          <p:cNvSpPr/>
          <p:nvPr/>
        </p:nvSpPr>
        <p:spPr>
          <a:xfrm>
            <a:off x="8439363" y="1915754"/>
            <a:ext cx="1103971" cy="7917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471803" y="2825943"/>
            <a:ext cx="2373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x RGB (255, 255, 255)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959122" y="2048093"/>
            <a:ext cx="1175939" cy="67243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Unicorn Library</a:t>
            </a:r>
          </a:p>
        </p:txBody>
      </p:sp>
    </p:spTree>
    <p:extLst>
      <p:ext uri="{BB962C8B-B14F-4D97-AF65-F5344CB8AC3E}">
        <p14:creationId xmlns:p14="http://schemas.microsoft.com/office/powerpoint/2010/main" val="160804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Greater appreciation of localization technologies</a:t>
            </a:r>
          </a:p>
          <a:p>
            <a:endParaRPr lang="en-US" dirty="0"/>
          </a:p>
          <a:p>
            <a:r>
              <a:rPr lang="en-US" dirty="0"/>
              <a:t>Combined many tech concepts</a:t>
            </a:r>
          </a:p>
          <a:p>
            <a:pPr lvl="1"/>
            <a:r>
              <a:rPr lang="en-US" dirty="0"/>
              <a:t>BLE, Swift on iOS, Swift on </a:t>
            </a:r>
            <a:r>
              <a:rPr lang="en-US" dirty="0" err="1"/>
              <a:t>RPi</a:t>
            </a:r>
            <a:r>
              <a:rPr lang="en-US" dirty="0"/>
              <a:t>, Python, UDP, Unix Sockets, Hardware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Finally given the </a:t>
            </a:r>
            <a:r>
              <a:rPr lang="en-US" dirty="0"/>
              <a:t>talk I wanted to give at </a:t>
            </a:r>
            <a:r>
              <a:rPr lang="en-US" dirty="0" err="1"/>
              <a:t>iOSConf</a:t>
            </a:r>
            <a:r>
              <a:rPr lang="en-US" dirty="0"/>
              <a:t>!!!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33</a:t>
            </a:fld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DE861CA-9854-4628-9DA1-3A1A97F79DB9}"/>
              </a:ext>
            </a:extLst>
          </p:cNvPr>
          <p:cNvSpPr txBox="1"/>
          <p:nvPr/>
        </p:nvSpPr>
        <p:spPr>
          <a:xfrm>
            <a:off x="8030470" y="5338583"/>
            <a:ext cx="42648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iOS Dev Scout (5 Dec 2017)</a:t>
            </a:r>
          </a:p>
          <a:p>
            <a:r>
              <a:rPr lang="en-SG" dirty="0"/>
              <a:t>iOS </a:t>
            </a:r>
            <a:r>
              <a:rPr lang="en-SG" dirty="0" err="1"/>
              <a:t>Conf</a:t>
            </a:r>
            <a:r>
              <a:rPr lang="en-SG" dirty="0"/>
              <a:t> SG (19-20 Oct 2017)</a:t>
            </a:r>
          </a:p>
          <a:p>
            <a:r>
              <a:rPr lang="en-SG" dirty="0"/>
              <a:t>By: Yeo Kheng Meng (</a:t>
            </a:r>
            <a:r>
              <a:rPr lang="en-SG" dirty="0">
                <a:hlinkClick r:id="rId2"/>
              </a:rPr>
              <a:t>yeokm1@gmail.com)</a:t>
            </a:r>
            <a:r>
              <a:rPr lang="en-SG" dirty="0"/>
              <a:t> </a:t>
            </a:r>
          </a:p>
          <a:p>
            <a:r>
              <a:rPr lang="en-SG" dirty="0">
                <a:hlinkClick r:id="rId3"/>
              </a:rPr>
              <a:t>https://github.com/yeokm1/ble-localiser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980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113" y="262224"/>
            <a:ext cx="10515600" cy="1325563"/>
          </a:xfrm>
        </p:spPr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4" y="1690688"/>
            <a:ext cx="521159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Raspberry Pi 3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, Bluetooth (LE)</a:t>
            </a:r>
          </a:p>
          <a:p>
            <a:pPr lvl="1"/>
            <a:r>
              <a:rPr lang="en-US" dirty="0" err="1"/>
              <a:t>Raspbian</a:t>
            </a:r>
            <a:r>
              <a:rPr lang="en-US" dirty="0"/>
              <a:t> OS</a:t>
            </a:r>
          </a:p>
          <a:p>
            <a:r>
              <a:rPr lang="en-US" dirty="0" err="1"/>
              <a:t>Pimoroni</a:t>
            </a:r>
            <a:r>
              <a:rPr lang="en-US" dirty="0"/>
              <a:t> Unicorn Hat</a:t>
            </a:r>
          </a:p>
          <a:p>
            <a:pPr lvl="1"/>
            <a:r>
              <a:rPr lang="en-US" sz="2000" dirty="0"/>
              <a:t>8 x 8 </a:t>
            </a:r>
            <a:r>
              <a:rPr lang="en-SG" sz="2000" dirty="0"/>
              <a:t>RGB LEDs</a:t>
            </a:r>
            <a:endParaRPr lang="en-US" sz="2000" dirty="0"/>
          </a:p>
          <a:p>
            <a:pPr lvl="1"/>
            <a:r>
              <a:rPr lang="en-US" sz="2000" dirty="0"/>
              <a:t>Python Library provided by manufacturer</a:t>
            </a:r>
          </a:p>
          <a:p>
            <a:r>
              <a:rPr lang="en-US" dirty="0"/>
              <a:t>iPad Mini 2 + Swift App</a:t>
            </a:r>
          </a:p>
          <a:p>
            <a:r>
              <a:rPr lang="en-US" dirty="0"/>
              <a:t>Supporting Gear</a:t>
            </a:r>
          </a:p>
          <a:p>
            <a:pPr lvl="1"/>
            <a:r>
              <a:rPr lang="en-US" dirty="0"/>
              <a:t>Asus 4G-AC55U </a:t>
            </a:r>
            <a:r>
              <a:rPr lang="en-US" dirty="0" err="1"/>
              <a:t>Wifi</a:t>
            </a:r>
            <a:r>
              <a:rPr lang="en-US" dirty="0"/>
              <a:t> Router</a:t>
            </a:r>
          </a:p>
          <a:p>
            <a:pPr lvl="1"/>
            <a:r>
              <a:rPr lang="en-US" dirty="0"/>
              <a:t>3x Tripod</a:t>
            </a:r>
          </a:p>
          <a:p>
            <a:pPr lvl="1"/>
            <a:r>
              <a:rPr lang="en-US" dirty="0"/>
              <a:t>3x Xiaomi 10000mAh Power Bank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4</a:t>
            </a:fld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331DD9F-4E07-4665-8467-940C56049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27" y="262224"/>
            <a:ext cx="2890571" cy="6137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5F17A1B-29C8-4E46-8B96-5329ABEF1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564" y="262224"/>
            <a:ext cx="3227204" cy="61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5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3FF9F9-5338-4C07-81D7-DEA092919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37" y="0"/>
            <a:ext cx="2678746" cy="1325563"/>
          </a:xfrm>
        </p:spPr>
        <p:txBody>
          <a:bodyPr/>
          <a:lstStyle/>
          <a:p>
            <a:r>
              <a:rPr lang="en-SG" dirty="0"/>
              <a:t>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5D0B072-CA6C-4460-962F-40527699D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5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ADD64C3-78A1-4549-A9E8-B57E75E2E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574" y="3716961"/>
            <a:ext cx="1598845" cy="3043093"/>
          </a:xfrm>
          <a:prstGeom prst="rect">
            <a:avLst/>
          </a:prstGeom>
        </p:spPr>
      </p:pic>
      <p:sp>
        <p:nvSpPr>
          <p:cNvPr id="8" name="Arrow: Up-Down 7">
            <a:extLst>
              <a:ext uri="{FF2B5EF4-FFF2-40B4-BE49-F238E27FC236}">
                <a16:creationId xmlns:a16="http://schemas.microsoft.com/office/drawing/2014/main" xmlns="" id="{6ECC96B0-D20B-4417-9CB0-DCE0522F7D1A}"/>
              </a:ext>
            </a:extLst>
          </p:cNvPr>
          <p:cNvSpPr/>
          <p:nvPr/>
        </p:nvSpPr>
        <p:spPr>
          <a:xfrm rot="2774683">
            <a:off x="4197807" y="2424503"/>
            <a:ext cx="706582" cy="1482522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xmlns="" id="{73684874-4638-4E31-8E5C-8A86BD7F2CED}"/>
              </a:ext>
            </a:extLst>
          </p:cNvPr>
          <p:cNvSpPr/>
          <p:nvPr/>
        </p:nvSpPr>
        <p:spPr>
          <a:xfrm rot="18883447">
            <a:off x="6923573" y="2471675"/>
            <a:ext cx="706582" cy="148252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xmlns="" id="{A3A59158-2D33-4F18-BC0C-4092FD8409A0}"/>
              </a:ext>
            </a:extLst>
          </p:cNvPr>
          <p:cNvSpPr/>
          <p:nvPr/>
        </p:nvSpPr>
        <p:spPr>
          <a:xfrm rot="16200000">
            <a:off x="5528912" y="5640642"/>
            <a:ext cx="706582" cy="1482522"/>
          </a:xfrm>
          <a:prstGeom prst="up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CE13EE2-5E8A-4E87-ADE4-9AC4BF28906C}"/>
              </a:ext>
            </a:extLst>
          </p:cNvPr>
          <p:cNvSpPr txBox="1"/>
          <p:nvPr/>
        </p:nvSpPr>
        <p:spPr>
          <a:xfrm>
            <a:off x="4785806" y="4249068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2m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xmlns="" id="{47B84156-599C-4AAC-BB46-151FC95F2A74}"/>
              </a:ext>
            </a:extLst>
          </p:cNvPr>
          <p:cNvSpPr>
            <a:spLocks noChangeAspect="1"/>
          </p:cNvSpPr>
          <p:nvPr/>
        </p:nvSpPr>
        <p:spPr>
          <a:xfrm>
            <a:off x="4841119" y="3716961"/>
            <a:ext cx="2088358" cy="1800000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DFA575E-60E5-47B7-87D6-BA05397D7303}"/>
              </a:ext>
            </a:extLst>
          </p:cNvPr>
          <p:cNvSpPr txBox="1"/>
          <p:nvPr/>
        </p:nvSpPr>
        <p:spPr>
          <a:xfrm>
            <a:off x="6471361" y="4249067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2m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ADD52F9-392C-471D-A87F-25A99C66A825}"/>
              </a:ext>
            </a:extLst>
          </p:cNvPr>
          <p:cNvSpPr txBox="1"/>
          <p:nvPr/>
        </p:nvSpPr>
        <p:spPr>
          <a:xfrm>
            <a:off x="5634217" y="5541954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2m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CDF67FB-7FA1-4FFB-850F-1C4725FA3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486" y="8526"/>
            <a:ext cx="1349624" cy="34526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BE6DD22-B5EC-4B6E-93B4-EDBA801C6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433" y="3716960"/>
            <a:ext cx="1447137" cy="31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6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8692"/>
            <a:ext cx="10515600" cy="833293"/>
          </a:xfrm>
        </p:spPr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6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E51A5B7-1C73-495E-B964-BA30B29A4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8" y="1121352"/>
            <a:ext cx="3187980" cy="2241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C6E19B-989C-4453-AD0D-18F5177CF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085" y="2136716"/>
            <a:ext cx="2096741" cy="3990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AFD0FF1-F868-4C2D-A8ED-604571F2B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73" y="4468536"/>
            <a:ext cx="1611032" cy="2341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1D69E13-8431-45F9-A845-A96A98136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420" y="639953"/>
            <a:ext cx="2403789" cy="1275480"/>
          </a:xfrm>
          <a:prstGeom prst="rect">
            <a:avLst/>
          </a:prstGeom>
        </p:spPr>
      </p:pic>
      <p:sp>
        <p:nvSpPr>
          <p:cNvPr id="11" name="Moon 10">
            <a:extLst>
              <a:ext uri="{FF2B5EF4-FFF2-40B4-BE49-F238E27FC236}">
                <a16:creationId xmlns:a16="http://schemas.microsoft.com/office/drawing/2014/main" xmlns="" id="{52D46462-77B4-45D7-A0B8-68A76A223205}"/>
              </a:ext>
            </a:extLst>
          </p:cNvPr>
          <p:cNvSpPr/>
          <p:nvPr/>
        </p:nvSpPr>
        <p:spPr>
          <a:xfrm rot="21182095">
            <a:off x="7503853" y="671075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88BF352-93BF-4517-B3C9-07C09613A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73" y="3362975"/>
            <a:ext cx="1507038" cy="1332787"/>
          </a:xfrm>
          <a:prstGeom prst="rect">
            <a:avLst/>
          </a:prstGeom>
        </p:spPr>
      </p:pic>
      <p:sp>
        <p:nvSpPr>
          <p:cNvPr id="19" name="Moon 18">
            <a:extLst>
              <a:ext uri="{FF2B5EF4-FFF2-40B4-BE49-F238E27FC236}">
                <a16:creationId xmlns:a16="http://schemas.microsoft.com/office/drawing/2014/main" xmlns="" id="{9AAC832B-8198-4ED1-8FDE-5F6A6839CC93}"/>
              </a:ext>
            </a:extLst>
          </p:cNvPr>
          <p:cNvSpPr/>
          <p:nvPr/>
        </p:nvSpPr>
        <p:spPr>
          <a:xfrm rot="1352465" flipH="1">
            <a:off x="3400600" y="2810359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Moon 19">
            <a:extLst>
              <a:ext uri="{FF2B5EF4-FFF2-40B4-BE49-F238E27FC236}">
                <a16:creationId xmlns:a16="http://schemas.microsoft.com/office/drawing/2014/main" xmlns="" id="{67739EA7-B1FF-4BEB-8525-82455F45ED27}"/>
              </a:ext>
            </a:extLst>
          </p:cNvPr>
          <p:cNvSpPr/>
          <p:nvPr/>
        </p:nvSpPr>
        <p:spPr>
          <a:xfrm rot="1352465" flipH="1">
            <a:off x="3780597" y="2967756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Moon 20">
            <a:extLst>
              <a:ext uri="{FF2B5EF4-FFF2-40B4-BE49-F238E27FC236}">
                <a16:creationId xmlns:a16="http://schemas.microsoft.com/office/drawing/2014/main" xmlns="" id="{017C5DFF-498B-47D3-B37E-E58D028786FF}"/>
              </a:ext>
            </a:extLst>
          </p:cNvPr>
          <p:cNvSpPr/>
          <p:nvPr/>
        </p:nvSpPr>
        <p:spPr>
          <a:xfrm rot="1352465" flipH="1">
            <a:off x="4185107" y="3125154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Moon 21">
            <a:extLst>
              <a:ext uri="{FF2B5EF4-FFF2-40B4-BE49-F238E27FC236}">
                <a16:creationId xmlns:a16="http://schemas.microsoft.com/office/drawing/2014/main" xmlns="" id="{CD3C194D-A034-47AB-83C1-C2954EC18307}"/>
              </a:ext>
            </a:extLst>
          </p:cNvPr>
          <p:cNvSpPr/>
          <p:nvPr/>
        </p:nvSpPr>
        <p:spPr>
          <a:xfrm rot="20965139" flipH="1">
            <a:off x="6366222" y="3114047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Moon 22">
            <a:extLst>
              <a:ext uri="{FF2B5EF4-FFF2-40B4-BE49-F238E27FC236}">
                <a16:creationId xmlns:a16="http://schemas.microsoft.com/office/drawing/2014/main" xmlns="" id="{F18E17E2-B26C-42AC-BDC1-7FFBA9B9F7FE}"/>
              </a:ext>
            </a:extLst>
          </p:cNvPr>
          <p:cNvSpPr/>
          <p:nvPr/>
        </p:nvSpPr>
        <p:spPr>
          <a:xfrm rot="20965139" flipH="1">
            <a:off x="6733372" y="3016048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Moon 23">
            <a:extLst>
              <a:ext uri="{FF2B5EF4-FFF2-40B4-BE49-F238E27FC236}">
                <a16:creationId xmlns:a16="http://schemas.microsoft.com/office/drawing/2014/main" xmlns="" id="{96AB2832-AC5B-4EFF-ACB7-299A2A41F4FB}"/>
              </a:ext>
            </a:extLst>
          </p:cNvPr>
          <p:cNvSpPr/>
          <p:nvPr/>
        </p:nvSpPr>
        <p:spPr>
          <a:xfrm rot="20965139" flipH="1">
            <a:off x="7137881" y="2932326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Moon 24">
            <a:extLst>
              <a:ext uri="{FF2B5EF4-FFF2-40B4-BE49-F238E27FC236}">
                <a16:creationId xmlns:a16="http://schemas.microsoft.com/office/drawing/2014/main" xmlns="" id="{F912F3F8-C7B7-429A-B03C-14DA6CC244AB}"/>
              </a:ext>
            </a:extLst>
          </p:cNvPr>
          <p:cNvSpPr/>
          <p:nvPr/>
        </p:nvSpPr>
        <p:spPr>
          <a:xfrm rot="20965139" flipH="1">
            <a:off x="7622772" y="2811305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Moon 26">
            <a:extLst>
              <a:ext uri="{FF2B5EF4-FFF2-40B4-BE49-F238E27FC236}">
                <a16:creationId xmlns:a16="http://schemas.microsoft.com/office/drawing/2014/main" xmlns="" id="{24A6F9D1-4437-425A-82A4-474DA0C3B4D8}"/>
              </a:ext>
            </a:extLst>
          </p:cNvPr>
          <p:cNvSpPr/>
          <p:nvPr/>
        </p:nvSpPr>
        <p:spPr>
          <a:xfrm rot="21182095">
            <a:off x="7001825" y="782180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Moon 27">
            <a:extLst>
              <a:ext uri="{FF2B5EF4-FFF2-40B4-BE49-F238E27FC236}">
                <a16:creationId xmlns:a16="http://schemas.microsoft.com/office/drawing/2014/main" xmlns="" id="{DCB36B07-B40F-4B4C-9462-21ED778D99FF}"/>
              </a:ext>
            </a:extLst>
          </p:cNvPr>
          <p:cNvSpPr/>
          <p:nvPr/>
        </p:nvSpPr>
        <p:spPr>
          <a:xfrm rot="21182095">
            <a:off x="6423099" y="923841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Moon 28">
            <a:extLst>
              <a:ext uri="{FF2B5EF4-FFF2-40B4-BE49-F238E27FC236}">
                <a16:creationId xmlns:a16="http://schemas.microsoft.com/office/drawing/2014/main" xmlns="" id="{69F85A61-AAA3-45A4-B946-02736DC0670F}"/>
              </a:ext>
            </a:extLst>
          </p:cNvPr>
          <p:cNvSpPr/>
          <p:nvPr/>
        </p:nvSpPr>
        <p:spPr>
          <a:xfrm rot="21182095">
            <a:off x="5815691" y="1068087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Moon 29">
            <a:extLst>
              <a:ext uri="{FF2B5EF4-FFF2-40B4-BE49-F238E27FC236}">
                <a16:creationId xmlns:a16="http://schemas.microsoft.com/office/drawing/2014/main" xmlns="" id="{0689221D-BF2D-44C8-82F1-C687A77A7FCC}"/>
              </a:ext>
            </a:extLst>
          </p:cNvPr>
          <p:cNvSpPr/>
          <p:nvPr/>
        </p:nvSpPr>
        <p:spPr>
          <a:xfrm rot="21182095">
            <a:off x="5203798" y="1147162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Moon 30">
            <a:extLst>
              <a:ext uri="{FF2B5EF4-FFF2-40B4-BE49-F238E27FC236}">
                <a16:creationId xmlns:a16="http://schemas.microsoft.com/office/drawing/2014/main" xmlns="" id="{EF9EA7B2-8251-4E51-829D-D73217DEFC67}"/>
              </a:ext>
            </a:extLst>
          </p:cNvPr>
          <p:cNvSpPr/>
          <p:nvPr/>
        </p:nvSpPr>
        <p:spPr>
          <a:xfrm rot="21182095">
            <a:off x="4623905" y="1282397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Moon 31">
            <a:extLst>
              <a:ext uri="{FF2B5EF4-FFF2-40B4-BE49-F238E27FC236}">
                <a16:creationId xmlns:a16="http://schemas.microsoft.com/office/drawing/2014/main" xmlns="" id="{CF8404AF-EA57-4F17-B455-3EE7F1BC6E18}"/>
              </a:ext>
            </a:extLst>
          </p:cNvPr>
          <p:cNvSpPr/>
          <p:nvPr/>
        </p:nvSpPr>
        <p:spPr>
          <a:xfrm rot="21182095">
            <a:off x="4038678" y="1412759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Moon 32">
            <a:extLst>
              <a:ext uri="{FF2B5EF4-FFF2-40B4-BE49-F238E27FC236}">
                <a16:creationId xmlns:a16="http://schemas.microsoft.com/office/drawing/2014/main" xmlns="" id="{426B77DA-78DD-474D-B3A9-110E7DCB24C9}"/>
              </a:ext>
            </a:extLst>
          </p:cNvPr>
          <p:cNvSpPr/>
          <p:nvPr/>
        </p:nvSpPr>
        <p:spPr>
          <a:xfrm rot="21182095">
            <a:off x="3536651" y="1491458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377EA064-2A34-43F8-8B31-4C5041376156}"/>
              </a:ext>
            </a:extLst>
          </p:cNvPr>
          <p:cNvSpPr/>
          <p:nvPr/>
        </p:nvSpPr>
        <p:spPr>
          <a:xfrm>
            <a:off x="4077220" y="355446"/>
            <a:ext cx="3054384" cy="410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/>
              <a:t>Advertisement Packets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96C39C15-1187-4823-B022-6A13C15456F3}"/>
              </a:ext>
            </a:extLst>
          </p:cNvPr>
          <p:cNvSpPr/>
          <p:nvPr/>
        </p:nvSpPr>
        <p:spPr>
          <a:xfrm>
            <a:off x="1752449" y="4681230"/>
            <a:ext cx="2348440" cy="41067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/>
              <a:t>x LEDs + colour</a:t>
            </a:r>
          </a:p>
        </p:txBody>
      </p:sp>
    </p:spTree>
    <p:extLst>
      <p:ext uri="{BB962C8B-B14F-4D97-AF65-F5344CB8AC3E}">
        <p14:creationId xmlns:p14="http://schemas.microsoft.com/office/powerpoint/2010/main" val="76808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8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6368A6-C120-4DE4-B8DF-E51CFA2A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150" y="134708"/>
            <a:ext cx="2481325" cy="630761"/>
          </a:xfrm>
        </p:spPr>
        <p:txBody>
          <a:bodyPr>
            <a:normAutofit fontScale="90000"/>
          </a:bodyPr>
          <a:lstStyle/>
          <a:p>
            <a:r>
              <a:rPr lang="en-SG" dirty="0"/>
              <a:t>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95210C8-B768-451E-BD56-C2A771CC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7</a:t>
            </a:fld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514DD26-2FF1-47F4-9ACF-DE0A173E5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691" y="342587"/>
            <a:ext cx="3554961" cy="2401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2784F82-27A5-4BDA-961E-C8EB95204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89" y="2670700"/>
            <a:ext cx="2257386" cy="1692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DBD22C2-1576-4C5B-85DD-39468F342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" y="383772"/>
            <a:ext cx="3355767" cy="23596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7645E93-0474-40B2-B808-DCECC0A28804}"/>
              </a:ext>
            </a:extLst>
          </p:cNvPr>
          <p:cNvSpPr/>
          <p:nvPr/>
        </p:nvSpPr>
        <p:spPr>
          <a:xfrm>
            <a:off x="4126746" y="3355249"/>
            <a:ext cx="1415033" cy="29541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185CE7E-C7F2-4317-9F4C-5EF4EA9C0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19" y="3595750"/>
            <a:ext cx="1327962" cy="704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A32BD80-3DBF-4A24-B26B-975A66B18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06" y="2857368"/>
            <a:ext cx="1415034" cy="413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13180B0-3597-4F77-9475-F7689545A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479" y="2847540"/>
            <a:ext cx="1686726" cy="4328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77277BB-AB16-4EB5-953F-7982204DD2A1}"/>
              </a:ext>
            </a:extLst>
          </p:cNvPr>
          <p:cNvSpPr/>
          <p:nvPr/>
        </p:nvSpPr>
        <p:spPr>
          <a:xfrm>
            <a:off x="6933982" y="3355249"/>
            <a:ext cx="1415033" cy="2954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>
            <a:off x="8532205" y="3355249"/>
            <a:ext cx="1103971" cy="7917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64645" y="4265438"/>
            <a:ext cx="2373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x RGB (255, 255, 255)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652191" y="4634770"/>
            <a:ext cx="1245593" cy="154036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dirty="0"/>
              <a:t>Unix Domain Socket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37237" y="3176590"/>
            <a:ext cx="2785537" cy="3132806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462174" y="3413453"/>
            <a:ext cx="2381985" cy="94946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Receive signal strength of advertisement packets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62174" y="4832322"/>
            <a:ext cx="2370333" cy="1106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and send LED information</a:t>
            </a:r>
          </a:p>
          <a:p>
            <a:pPr algn="ctr"/>
            <a:r>
              <a:rPr lang="en-US" dirty="0"/>
              <a:t>via UDP</a:t>
            </a:r>
          </a:p>
          <a:p>
            <a:pPr algn="ctr"/>
            <a:r>
              <a:rPr lang="en-US" sz="1600" i="1" dirty="0"/>
              <a:t>n x RGB (255, 255, 255)</a:t>
            </a:r>
          </a:p>
        </p:txBody>
      </p:sp>
      <p:sp>
        <p:nvSpPr>
          <p:cNvPr id="19" name="Moon 18">
            <a:extLst>
              <a:ext uri="{FF2B5EF4-FFF2-40B4-BE49-F238E27FC236}">
                <a16:creationId xmlns:a16="http://schemas.microsoft.com/office/drawing/2014/main" xmlns="" id="{52D46462-77B4-45D7-A0B8-68A76A223205}"/>
              </a:ext>
            </a:extLst>
          </p:cNvPr>
          <p:cNvSpPr/>
          <p:nvPr/>
        </p:nvSpPr>
        <p:spPr>
          <a:xfrm>
            <a:off x="3110410" y="3212782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Moon 19">
            <a:extLst>
              <a:ext uri="{FF2B5EF4-FFF2-40B4-BE49-F238E27FC236}">
                <a16:creationId xmlns:a16="http://schemas.microsoft.com/office/drawing/2014/main" xmlns="" id="{52D46462-77B4-45D7-A0B8-68A76A223205}"/>
              </a:ext>
            </a:extLst>
          </p:cNvPr>
          <p:cNvSpPr/>
          <p:nvPr/>
        </p:nvSpPr>
        <p:spPr>
          <a:xfrm>
            <a:off x="3613093" y="3212782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Moon 20">
            <a:extLst>
              <a:ext uri="{FF2B5EF4-FFF2-40B4-BE49-F238E27FC236}">
                <a16:creationId xmlns:a16="http://schemas.microsoft.com/office/drawing/2014/main" xmlns="" id="{9AAC832B-8198-4ED1-8FDE-5F6A6839CC93}"/>
              </a:ext>
            </a:extLst>
          </p:cNvPr>
          <p:cNvSpPr/>
          <p:nvPr/>
        </p:nvSpPr>
        <p:spPr>
          <a:xfrm flipH="1">
            <a:off x="3066844" y="4832322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Moon 21">
            <a:extLst>
              <a:ext uri="{FF2B5EF4-FFF2-40B4-BE49-F238E27FC236}">
                <a16:creationId xmlns:a16="http://schemas.microsoft.com/office/drawing/2014/main" xmlns="" id="{9AAC832B-8198-4ED1-8FDE-5F6A6839CC93}"/>
              </a:ext>
            </a:extLst>
          </p:cNvPr>
          <p:cNvSpPr/>
          <p:nvPr/>
        </p:nvSpPr>
        <p:spPr>
          <a:xfrm rot="181832" flipH="1">
            <a:off x="3553162" y="4841283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ounded Rectangle 16"/>
          <p:cNvSpPr/>
          <p:nvPr/>
        </p:nvSpPr>
        <p:spPr>
          <a:xfrm>
            <a:off x="4177619" y="4928249"/>
            <a:ext cx="1327962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Listening UDP Socket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71088" y="4964789"/>
            <a:ext cx="1340819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Listening Unix Domain Socket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051964" y="3487588"/>
            <a:ext cx="1175939" cy="67243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Unicorn Library</a:t>
            </a:r>
          </a:p>
        </p:txBody>
      </p:sp>
      <p:sp>
        <p:nvSpPr>
          <p:cNvPr id="25" name="Right Arrow 24"/>
          <p:cNvSpPr/>
          <p:nvPr/>
        </p:nvSpPr>
        <p:spPr>
          <a:xfrm rot="16200000">
            <a:off x="7266215" y="4156125"/>
            <a:ext cx="678554" cy="7917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1361019" y="4461502"/>
            <a:ext cx="537971" cy="324091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4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6" grpId="0"/>
      <p:bldP spid="6" grpId="1"/>
      <p:bldP spid="7" grpId="0" animBg="1"/>
      <p:bldP spid="9" grpId="0" animBg="1"/>
      <p:bldP spid="18" grpId="0" animBg="1"/>
      <p:bldP spid="18" grpId="1" animBg="1"/>
      <p:bldP spid="16" grpId="0" animBg="1"/>
      <p:bldP spid="16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17" grpId="0" animBg="1"/>
      <p:bldP spid="23" grpId="0" animBg="1"/>
      <p:bldP spid="24" grpId="0" animBg="1"/>
      <p:bldP spid="25" grpId="0" animBg="1"/>
      <p:bldP spid="26" grpId="0" animBg="1"/>
      <p:bldP spid="2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95210C8-B768-451E-BD56-C2A771CC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521561-0D72-4D6D-B2F9-86498CA561E4}" type="slidenum">
              <a:rPr lang="en-SG" smtClean="0"/>
              <a:t>8</a:t>
            </a:fld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514DD26-2FF1-47F4-9ACF-DE0A173E5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70" y="334838"/>
            <a:ext cx="3554961" cy="24011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7645E93-0474-40B2-B808-DCECC0A28804}"/>
              </a:ext>
            </a:extLst>
          </p:cNvPr>
          <p:cNvSpPr/>
          <p:nvPr/>
        </p:nvSpPr>
        <p:spPr>
          <a:xfrm>
            <a:off x="196525" y="3347500"/>
            <a:ext cx="1415033" cy="29541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185CE7E-C7F2-4317-9F4C-5EF4EA9C0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98" y="3588001"/>
            <a:ext cx="1327962" cy="704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A32BD80-3DBF-4A24-B26B-975A66B18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85" y="2849619"/>
            <a:ext cx="1415034" cy="413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13180B0-3597-4F77-9475-F7689545A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258" y="2839791"/>
            <a:ext cx="1686726" cy="4328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77277BB-AB16-4EB5-953F-7982204DD2A1}"/>
              </a:ext>
            </a:extLst>
          </p:cNvPr>
          <p:cNvSpPr/>
          <p:nvPr/>
        </p:nvSpPr>
        <p:spPr>
          <a:xfrm>
            <a:off x="3003761" y="3347500"/>
            <a:ext cx="1415033" cy="2954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ight Arrow 6"/>
          <p:cNvSpPr/>
          <p:nvPr/>
        </p:nvSpPr>
        <p:spPr>
          <a:xfrm>
            <a:off x="1721970" y="4627021"/>
            <a:ext cx="1245593" cy="154036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dirty="0"/>
              <a:t>Unix Domain Socket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47398" y="4920500"/>
            <a:ext cx="1327962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Listening UDP Socket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040867" y="4957040"/>
            <a:ext cx="1340819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Listening Unix Domain Socket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121743" y="3479839"/>
            <a:ext cx="1175939" cy="67243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Unicorn Library</a:t>
            </a:r>
          </a:p>
        </p:txBody>
      </p:sp>
      <p:sp>
        <p:nvSpPr>
          <p:cNvPr id="25" name="Right Arrow 24"/>
          <p:cNvSpPr/>
          <p:nvPr/>
        </p:nvSpPr>
        <p:spPr>
          <a:xfrm rot="16200000">
            <a:off x="3335994" y="4148376"/>
            <a:ext cx="678554" cy="7917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xmlns="" id="{BEA5790A-1807-4ED5-867A-009ADE04B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6015" y="1253331"/>
            <a:ext cx="6669319" cy="4351338"/>
          </a:xfrm>
        </p:spPr>
        <p:txBody>
          <a:bodyPr>
            <a:normAutofit/>
          </a:bodyPr>
          <a:lstStyle/>
          <a:p>
            <a:r>
              <a:rPr lang="en-SG" dirty="0"/>
              <a:t>Swift Compiler on </a:t>
            </a:r>
            <a:r>
              <a:rPr lang="en-SG" dirty="0" err="1" smtClean="0"/>
              <a:t>RPi</a:t>
            </a:r>
            <a:r>
              <a:rPr lang="en-SG" dirty="0" smtClean="0"/>
              <a:t> </a:t>
            </a:r>
            <a:r>
              <a:rPr lang="en-SG" dirty="0"/>
              <a:t>(Before Sept 2017)</a:t>
            </a:r>
          </a:p>
          <a:p>
            <a:pPr lvl="1"/>
            <a:r>
              <a:rPr lang="en-SG" dirty="0"/>
              <a:t>Only runs on Ubuntu</a:t>
            </a:r>
          </a:p>
          <a:p>
            <a:r>
              <a:rPr lang="en-SG" dirty="0"/>
              <a:t>Unicorn </a:t>
            </a:r>
            <a:r>
              <a:rPr lang="en-SG" dirty="0" smtClean="0"/>
              <a:t>library </a:t>
            </a:r>
            <a:r>
              <a:rPr lang="en-SG" dirty="0"/>
              <a:t>on </a:t>
            </a:r>
            <a:r>
              <a:rPr lang="en-SG" dirty="0" err="1"/>
              <a:t>RPi</a:t>
            </a:r>
            <a:endParaRPr lang="en-SG" dirty="0"/>
          </a:p>
          <a:p>
            <a:pPr lvl="1"/>
            <a:r>
              <a:rPr lang="en-SG" dirty="0"/>
              <a:t>Only runs on Raspbian</a:t>
            </a:r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xmlns="" id="{E999D96A-98C5-4DFB-A7F2-4B9A0067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839" y="235516"/>
            <a:ext cx="6669319" cy="630761"/>
          </a:xfrm>
        </p:spPr>
        <p:txBody>
          <a:bodyPr>
            <a:normAutofit fontScale="90000"/>
          </a:bodyPr>
          <a:lstStyle/>
          <a:p>
            <a:r>
              <a:rPr lang="en-SG" dirty="0"/>
              <a:t>Initial OS Selection challenges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xmlns="" id="{FD656AEC-4288-443E-94F6-A5AFAEFAB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470744"/>
              </p:ext>
            </p:extLst>
          </p:nvPr>
        </p:nvGraphicFramePr>
        <p:xfrm>
          <a:off x="5061101" y="3657600"/>
          <a:ext cx="6669318" cy="2334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3106">
                  <a:extLst>
                    <a:ext uri="{9D8B030D-6E8A-4147-A177-3AD203B41FA5}">
                      <a16:colId xmlns:a16="http://schemas.microsoft.com/office/drawing/2014/main" xmlns="" val="3053675509"/>
                    </a:ext>
                  </a:extLst>
                </a:gridCol>
                <a:gridCol w="2223106">
                  <a:extLst>
                    <a:ext uri="{9D8B030D-6E8A-4147-A177-3AD203B41FA5}">
                      <a16:colId xmlns:a16="http://schemas.microsoft.com/office/drawing/2014/main" xmlns="" val="2153012503"/>
                    </a:ext>
                  </a:extLst>
                </a:gridCol>
                <a:gridCol w="2223106">
                  <a:extLst>
                    <a:ext uri="{9D8B030D-6E8A-4147-A177-3AD203B41FA5}">
                      <a16:colId xmlns:a16="http://schemas.microsoft.com/office/drawing/2014/main" xmlns="" val="1976703929"/>
                    </a:ext>
                  </a:extLst>
                </a:gridCol>
              </a:tblGrid>
              <a:tr h="778041">
                <a:tc>
                  <a:txBody>
                    <a:bodyPr/>
                    <a:lstStyle/>
                    <a:p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/>
                        <a:t>Ubuntu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/>
                        <a:t>Raspbian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60785919"/>
                  </a:ext>
                </a:extLst>
              </a:tr>
              <a:tr h="778041">
                <a:tc>
                  <a:txBody>
                    <a:bodyPr/>
                    <a:lstStyle/>
                    <a:p>
                      <a:r>
                        <a:rPr lang="en-SG" sz="2400" dirty="0"/>
                        <a:t>Swift Compiler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4035382"/>
                  </a:ext>
                </a:extLst>
              </a:tr>
              <a:tr h="778041">
                <a:tc>
                  <a:txBody>
                    <a:bodyPr/>
                    <a:lstStyle/>
                    <a:p>
                      <a:r>
                        <a:rPr lang="en-SG" sz="2400" dirty="0"/>
                        <a:t>Unicorn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SG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7677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04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D1C8A1-A273-466C-85F0-DB167A74A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6148" y="2766218"/>
            <a:ext cx="6355080" cy="1325563"/>
          </a:xfrm>
        </p:spPr>
        <p:txBody>
          <a:bodyPr/>
          <a:lstStyle/>
          <a:p>
            <a:r>
              <a:rPr lang="en-SG" dirty="0"/>
              <a:t>Let’s think outside the box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554AB6-4273-4C3D-8406-03D7A82D7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19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3143</TotalTime>
  <Words>1232</Words>
  <Application>Microsoft Macintosh PowerPoint</Application>
  <PresentationFormat>Widescreen</PresentationFormat>
  <Paragraphs>329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Calibri</vt:lpstr>
      <vt:lpstr>Calibri Light</vt:lpstr>
      <vt:lpstr>Cambria Math</vt:lpstr>
      <vt:lpstr>Arial</vt:lpstr>
      <vt:lpstr>Office Theme</vt:lpstr>
      <vt:lpstr>BLE Localiser (Full)</vt:lpstr>
      <vt:lpstr>iOSConfSG 2017</vt:lpstr>
      <vt:lpstr>Demo</vt:lpstr>
      <vt:lpstr>The hardware</vt:lpstr>
      <vt:lpstr>Layout</vt:lpstr>
      <vt:lpstr>System overview</vt:lpstr>
      <vt:lpstr>Workflow</vt:lpstr>
      <vt:lpstr>Initial OS Selection challenges</vt:lpstr>
      <vt:lpstr>Let’s think outside the box</vt:lpstr>
      <vt:lpstr>Cross compile ARM Swift apps on your Mac</vt:lpstr>
      <vt:lpstr>Swift on RPi (today)</vt:lpstr>
      <vt:lpstr>Quick Refresher on Bluetooth Low Energy (BLE)</vt:lpstr>
      <vt:lpstr>Bluetooth Broadcasting on RPi</vt:lpstr>
      <vt:lpstr>Limitations on iOS CoreBluetooth</vt:lpstr>
      <vt:lpstr>To solve the identification problem</vt:lpstr>
      <vt:lpstr>iOS App</vt:lpstr>
      <vt:lpstr>Getting BLE RSSI on iOS?</vt:lpstr>
      <vt:lpstr>Distance(m) &lt;-&gt; RSSI formula</vt:lpstr>
      <vt:lpstr>But RSSI values fluctuate widely…</vt:lpstr>
      <vt:lpstr>Lets try averaging the last few values?</vt:lpstr>
      <vt:lpstr>Do a Trimmed Mean</vt:lpstr>
      <vt:lpstr>Trilateration of 3 beacon distances </vt:lpstr>
      <vt:lpstr>Drawing the UI</vt:lpstr>
      <vt:lpstr>iOS Coordinate vs Cartesian Coordinate</vt:lpstr>
      <vt:lpstr>Remap the Cartesian (meters) -&gt; iOS Coordinate</vt:lpstr>
      <vt:lpstr>Sending and Receiving UDP</vt:lpstr>
      <vt:lpstr>Swift -&gt; Python</vt:lpstr>
      <vt:lpstr>What are Unix Domain Sockets?</vt:lpstr>
      <vt:lpstr>Unix domain socket send</vt:lpstr>
      <vt:lpstr>Unix domain socket receive (Python)</vt:lpstr>
      <vt:lpstr>Turn on required LEDS</vt:lpstr>
      <vt:lpstr>RPi -&gt; Unicorn Hat</vt:lpstr>
      <vt:lpstr>Final thoughts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Distance Machine Locker</dc:title>
  <dc:creator>Yeo Kheng Meng</dc:creator>
  <cp:lastModifiedBy>Yeo Kheng Meng</cp:lastModifiedBy>
  <cp:revision>231</cp:revision>
  <dcterms:created xsi:type="dcterms:W3CDTF">2017-01-10T15:54:05Z</dcterms:created>
  <dcterms:modified xsi:type="dcterms:W3CDTF">2017-12-03T09:49:46Z</dcterms:modified>
</cp:coreProperties>
</file>